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3"/>
    <p:sldMasterId id="2147483739" r:id="rId4"/>
  </p:sldMasterIdLst>
  <p:notesMasterIdLst>
    <p:notesMasterId r:id="rId11"/>
  </p:notesMasterIdLst>
  <p:sldIdLst>
    <p:sldId id="257" r:id="rId5"/>
    <p:sldId id="287" r:id="rId6"/>
    <p:sldId id="296" r:id="rId7"/>
    <p:sldId id="291" r:id="rId8"/>
    <p:sldId id="295" r:id="rId9"/>
    <p:sldId id="293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edell, Alexandra" initials="RA" lastIdx="1" clrIdx="0">
    <p:extLst>
      <p:ext uri="{19B8F6BF-5375-455C-9EA6-DF929625EA0E}">
        <p15:presenceInfo xmlns:p15="http://schemas.microsoft.com/office/powerpoint/2012/main" userId="S-1-5-21-2448351208-978649933-2325360675-87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81152" autoAdjust="0"/>
  </p:normalViewPr>
  <p:slideViewPr>
    <p:cSldViewPr snapToGrid="0" showGuides="1">
      <p:cViewPr>
        <p:scale>
          <a:sx n="100" d="100"/>
          <a:sy n="100" d="100"/>
        </p:scale>
        <p:origin x="48" y="-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5"/>
    </p:cViewPr>
  </p:sorterViewPr>
  <p:notesViewPr>
    <p:cSldViewPr snapToGrid="0" showGuides="1">
      <p:cViewPr varScale="1">
        <p:scale>
          <a:sx n="71" d="100"/>
          <a:sy n="71" d="100"/>
        </p:scale>
        <p:origin x="2964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E39EA-C797-4066-AF6C-531B6DC49CC5}" type="datetimeFigureOut">
              <a:rPr lang="de-DE" smtClean="0"/>
              <a:t>18.04.2023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8135D-654E-4844-B1C6-048AD5F43A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734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Optik</a:t>
            </a:r>
            <a:r>
              <a:rPr lang="de-DE" baseline="0" dirty="0" smtClean="0"/>
              <a:t> wird sich noch leicht ändern, da wir auch das neue CD parallel einarbeiten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Veröffentlichung der neuen Version voraussichtlich im Juni – kurz bevor wir wieder zur Dateneingabe für die Angebote in der Einführungswoche aufrufen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Dafür wird es im Eingabeformular ein Merkmal „Veranstaltung explizit für Studienanfänger*innen“ o.ä. geben – bitte entsprechend markieren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Schnittstellen in Vorgesprächen: UB; Studium Generale; </a:t>
            </a:r>
            <a:r>
              <a:rPr lang="de-DE" baseline="0" dirty="0" err="1" smtClean="0"/>
              <a:t>ZfS</a:t>
            </a:r>
            <a:r>
              <a:rPr lang="de-DE" baseline="0" dirty="0" smtClean="0"/>
              <a:t> (nur nicht-curriculare Angebote)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934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</a:t>
            </a:r>
            <a:r>
              <a:rPr lang="de-DE" baseline="0" dirty="0" smtClean="0"/>
              <a:t> Der Name sollte auch für internationale Studierende verständlich sein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520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Angebote</a:t>
            </a:r>
            <a:r>
              <a:rPr lang="de-DE" baseline="0" dirty="0" smtClean="0"/>
              <a:t> von Hochschulgruppen nehmen wir derzeit nicht auf, da das ein großer redaktioneller Aufwand wäre und wir nicht alles überprüfen können.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970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Siegel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8F51F94-1D30-9733-653C-0414356014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r="14894" b="9397"/>
          <a:stretch/>
        </p:blipFill>
        <p:spPr>
          <a:xfrm>
            <a:off x="6096000" y="368299"/>
            <a:ext cx="6096000" cy="648970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 bwMode="white">
          <a:xfrm>
            <a:off x="442913" y="1881188"/>
            <a:ext cx="113411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white">
          <a:xfrm>
            <a:off x="442913" y="3429000"/>
            <a:ext cx="11341100" cy="972000"/>
          </a:xfrm>
          <a:noFill/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white">
          <a:xfrm>
            <a:off x="442913" y="4848906"/>
            <a:ext cx="8532812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639710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12012" y="0"/>
            <a:ext cx="4979987" cy="6858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64800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7FE1C6C9-F1BB-1FEC-A71A-7BC8342707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881188"/>
            <a:ext cx="6481762" cy="431958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FC904A4-AB75-5077-13AC-7D4D63543C3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88A09B3-7878-4230-8FD6-B59B844A8A97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91CD8F6-A976-00D9-FD39-3B1193F8C82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8ED63FB-F266-5C37-65E3-D855BCC3938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32859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4362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979987" cy="6858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838" y="368300"/>
            <a:ext cx="64800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AE94DB50-D0DB-474E-A5F6-5AEB0779F7B9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98D399DE-B716-1EC9-0CEA-9D72833AB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03838" y="1881188"/>
            <a:ext cx="6481762" cy="431958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70EF002-783F-D573-B7E6-6615AB34F8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32467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3341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7423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85FE-E31F-4E18-8BC8-E18BB42583D2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48C92948-6704-93C1-2A4D-949D9BBEF96E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9600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129D54DB-2E6A-4DFB-8B89-7DE79DA9C093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1DE7A30A-44AD-A30B-7DB6-30E65FFDC77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4509872-0E94-2A47-6867-88F8F59576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15341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rtArt-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BEFE445E-6F91-4CF1-A40C-B9A57760C266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SmartArt-Platzhalter 4">
            <a:extLst>
              <a:ext uri="{FF2B5EF4-FFF2-40B4-BE49-F238E27FC236}">
                <a16:creationId xmlns:a16="http://schemas.microsoft.com/office/drawing/2014/main" id="{857443B4-450E-4531-16B0-F56D501177E6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 smtClean="0"/>
              <a:t>Klicken Sie auf das Symbol, um die SmartArt-Grafik hinzuzufügen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52D4E16-F7A9-7731-E707-B6D9EACD45F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37928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2C96B-8DE4-499D-908C-76F1BACEB02E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14923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E5649-E0FF-4434-8A8C-D35EFEDCD408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01718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C7F9D874-8C8F-4BBF-ABFA-5E119DBBD2B1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iagrammplatzhalter 9">
            <a:extLst>
              <a:ext uri="{FF2B5EF4-FFF2-40B4-BE49-F238E27FC236}">
                <a16:creationId xmlns:a16="http://schemas.microsoft.com/office/drawing/2014/main" id="{BA090DC4-B5CE-1475-95F0-060F4061570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7911CA5-9BAE-ABC4-8833-FD3A9ED6184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84996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0C4A-F596-4715-8385-5346F3D3563E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B878F67D-8A5E-8719-9EAD-817E3BD5D58A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1632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afik -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B29243D-F0F4-C387-9878-4F6B9CCCA5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B8D3-F859-466D-B19C-3E73FFFC7E35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Wortmarke">
            <a:extLst>
              <a:ext uri="{FF2B5EF4-FFF2-40B4-BE49-F238E27FC236}">
                <a16:creationId xmlns:a16="http://schemas.microsoft.com/office/drawing/2014/main" id="{7C06B58E-8151-74FB-9F85-B78E89241F1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289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Fremdlogo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D87EEEFF-F197-DA39-3007-CE63560C18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b="9463"/>
          <a:stretch/>
        </p:blipFill>
        <p:spPr>
          <a:xfrm>
            <a:off x="4695296" y="373044"/>
            <a:ext cx="7162800" cy="648495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81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1B2E311-891A-6139-1517-C0FB65EECF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 bwMode="black">
          <a:xfrm>
            <a:off x="8975725" y="0"/>
            <a:ext cx="3216275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81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81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EB8D6A9-31C7-629A-4A9B-016730CD72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white">
          <a:xfrm>
            <a:off x="9299575" y="838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Bildplatzhalter 8" descr="Fremdlogo 2">
            <a:extLst>
              <a:ext uri="{FF2B5EF4-FFF2-40B4-BE49-F238E27FC236}">
                <a16:creationId xmlns:a16="http://schemas.microsoft.com/office/drawing/2014/main" id="{8ACB8E74-7671-A519-DDB5-63BF9E52DA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white">
          <a:xfrm>
            <a:off x="9299575" y="2044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Bildplatzhalter 8" descr="Fremdlogo 3">
            <a:extLst>
              <a:ext uri="{FF2B5EF4-FFF2-40B4-BE49-F238E27FC236}">
                <a16:creationId xmlns:a16="http://schemas.microsoft.com/office/drawing/2014/main" id="{AB46DBD7-F20A-3546-6D58-CF03E2F902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white">
          <a:xfrm>
            <a:off x="9299575" y="3250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2" name="Bildplatzhalter 8" descr="Fremdlogo 4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white">
          <a:xfrm>
            <a:off x="9299575" y="4456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5" name="Textplatzhalter 14" descr="Fremdlogo 1">
            <a:extLst>
              <a:ext uri="{FF2B5EF4-FFF2-40B4-BE49-F238E27FC236}">
                <a16:creationId xmlns:a16="http://schemas.microsoft.com/office/drawing/2014/main" id="{7123E8E8-BC97-5DA7-DA4A-FFC2BDD84D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white">
          <a:xfrm>
            <a:off x="9299574" y="368300"/>
            <a:ext cx="2557463" cy="2984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2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8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Bildplatzhalter 8" descr="Fremdlogo 4">
            <a:extLst>
              <a:ext uri="{FF2B5EF4-FFF2-40B4-BE49-F238E27FC236}">
                <a16:creationId xmlns:a16="http://schemas.microsoft.com/office/drawing/2014/main" id="{6259E0E4-F492-F013-D3DD-30D1AD8D76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white">
          <a:xfrm>
            <a:off x="9299575" y="5661138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1870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858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2" orient="horz" pos="4133">
          <p15:clr>
            <a:srgbClr val="FBAE40"/>
          </p15:clr>
        </p15:guide>
        <p15:guide id="13" pos="5382">
          <p15:clr>
            <a:srgbClr val="FBAE40"/>
          </p15:clr>
        </p15:guide>
        <p15:guide id="14" pos="7469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k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ADC51BD-7435-2059-EE97-80FAC770A6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1200" y="1881187"/>
            <a:ext cx="8940800" cy="4976813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B57F-D063-4EFC-A713-AB93D309EED3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2520000" cy="4319586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accent1"/>
                </a:solidFill>
              </a:defRPr>
            </a:lvl1pPr>
            <a:lvl2pPr marL="32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2pPr>
            <a:lvl3pPr marL="68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3pPr>
            <a:lvl4pPr marL="104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4pPr>
            <a:lvl5pPr marL="140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5712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" orient="horz" pos="1185">
          <p15:clr>
            <a:srgbClr val="FBAE40"/>
          </p15:clr>
        </p15:guide>
        <p15:guide id="5" pos="7423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1071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1D55-4203-4C54-AB97-E6D71AEFBABD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8"/>
            <a:ext cx="5581650" cy="360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A9900D-FD67-D411-B884-7BCDDCC476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7437" y="1881187"/>
            <a:ext cx="5616575" cy="360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81E82B0-867C-907D-ADD7-43B470EE85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2913" y="5589588"/>
            <a:ext cx="5581649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67438" y="5589588"/>
            <a:ext cx="5616575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693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85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795">
          <p15:clr>
            <a:srgbClr val="FBAE40"/>
          </p15:clr>
        </p15:guide>
        <p15:guide id="6" orient="horz" pos="3453">
          <p15:clr>
            <a:srgbClr val="FBAE40"/>
          </p15:clr>
        </p15:guide>
        <p15:guide id="7" orient="horz" pos="3521">
          <p15:clr>
            <a:srgbClr val="FBAE40"/>
          </p15:clr>
        </p15:guide>
        <p15:guide id="8" pos="279">
          <p15:clr>
            <a:srgbClr val="FBAE40"/>
          </p15:clr>
        </p15:guide>
        <p15:guide id="9" pos="7423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232">
          <p15:clr>
            <a:srgbClr val="FBAE40"/>
          </p15:clr>
        </p15:guide>
        <p15:guide id="12" orient="horz" pos="390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Grafiken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4EA42-3C14-4D75-A848-01A9CC707F4B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7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76013" y="4149725"/>
            <a:ext cx="3708000" cy="2158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DC8F4D54-8DB0-9635-10BB-D040C57C4B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2913" y="4148725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0517DC33-DBAA-AA58-9585-7330EACA09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59263" y="1881188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D533C014-ECD9-15AE-BCAD-D2EB6839095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3" y="1881188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89D8A52B-DEC8-0A30-7A38-0F17A75EE1E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59263" y="4148725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2070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019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2615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orient="horz" pos="2546">
          <p15:clr>
            <a:srgbClr val="FBAE40"/>
          </p15:clr>
        </p15:guide>
        <p15:guide id="9" orient="horz" pos="2614">
          <p15:clr>
            <a:srgbClr val="FBAE40"/>
          </p15:clr>
        </p15:guide>
        <p15:guide id="10" pos="2683">
          <p15:clr>
            <a:srgbClr val="FBAE40"/>
          </p15:clr>
        </p15:guide>
        <p15:guide id="11" pos="5087">
          <p15:clr>
            <a:srgbClr val="FBAE40"/>
          </p15:clr>
        </p15:guide>
        <p15:guide id="12" pos="279">
          <p15:clr>
            <a:srgbClr val="FBAE40"/>
          </p15:clr>
        </p15:guide>
        <p15:guide id="13" pos="7423">
          <p15:clr>
            <a:srgbClr val="FBAE40"/>
          </p15:clr>
        </p15:guide>
        <p15:guide id="14" orient="horz" pos="232">
          <p15:clr>
            <a:srgbClr val="FBAE40"/>
          </p15:clr>
        </p15:guide>
        <p15:guide id="15" orient="horz" pos="107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DBE47-6B59-44D8-9A0E-F62A7DE21247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8946862-EB57-BF1F-4116-DA29E1D2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6106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E27A9-8512-4A2C-8E88-3BC06A320C89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70587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lussfolie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907AFE9-7D85-4E94-8BED-3F1D3FD9E22E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260B29-097F-47E0-6EBA-206D145531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white">
          <a:xfrm>
            <a:off x="442913" y="3429000"/>
            <a:ext cx="5581650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BFCEBEB3-9CF9-38E2-5212-791077F418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white">
          <a:xfrm>
            <a:off x="6167438" y="3429000"/>
            <a:ext cx="5616575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2C85225-AD3C-2985-F8E1-A2FFCF318A9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3096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pos="3795">
          <p15:clr>
            <a:srgbClr val="FBAE40"/>
          </p15:clr>
        </p15:guide>
        <p15:guide id="6" pos="3885">
          <p15:clr>
            <a:srgbClr val="FBAE40"/>
          </p15:clr>
        </p15:guide>
        <p15:guide id="7" orient="horz" pos="2160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Sieg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8F51F94-1D30-9733-653C-0414356014D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r="14894" b="9397"/>
          <a:stretch/>
        </p:blipFill>
        <p:spPr>
          <a:xfrm>
            <a:off x="6096000" y="368299"/>
            <a:ext cx="6096000" cy="648970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881188"/>
            <a:ext cx="113411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113411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8532812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24251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Fremd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1DDD28D5-EDA9-47FB-2F02-AEB843BA7E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b="9463"/>
          <a:stretch/>
        </p:blipFill>
        <p:spPr>
          <a:xfrm>
            <a:off x="4689352" y="373044"/>
            <a:ext cx="7162800" cy="6484956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A1B2E311-891A-6139-1517-C0FB65EECF1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rgbClr val="EBED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81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81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81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EB8D6A9-31C7-629A-4A9B-016730CD72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99575" y="838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8" descr="Fremdlogo 2">
            <a:extLst>
              <a:ext uri="{FF2B5EF4-FFF2-40B4-BE49-F238E27FC236}">
                <a16:creationId xmlns:a16="http://schemas.microsoft.com/office/drawing/2014/main" id="{8ACB8E74-7671-A519-DDB5-63BF9E52DA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99575" y="2044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Bildplatzhalter 8" descr="Fremdlogo 3">
            <a:extLst>
              <a:ext uri="{FF2B5EF4-FFF2-40B4-BE49-F238E27FC236}">
                <a16:creationId xmlns:a16="http://schemas.microsoft.com/office/drawing/2014/main" id="{AB46DBD7-F20A-3546-6D58-CF03E2F902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99575" y="3250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Bildplatzhalter 8" descr="Fremdlogo 4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99575" y="4456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Textplatzhalter 14" descr="Fremdlogo 1">
            <a:extLst>
              <a:ext uri="{FF2B5EF4-FFF2-40B4-BE49-F238E27FC236}">
                <a16:creationId xmlns:a16="http://schemas.microsoft.com/office/drawing/2014/main" id="{7123E8E8-BC97-5DA7-DA4A-FFC2BDD84D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99574" y="368300"/>
            <a:ext cx="2557463" cy="2984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2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8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Bildplatzhalter 8" descr="Fremdlogo 4">
            <a:extLst>
              <a:ext uri="{FF2B5EF4-FFF2-40B4-BE49-F238E27FC236}">
                <a16:creationId xmlns:a16="http://schemas.microsoft.com/office/drawing/2014/main" id="{AB5F9309-A00E-AA12-16E8-AB47264A14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white">
          <a:xfrm>
            <a:off x="9299575" y="5661138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10141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858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2" orient="horz" pos="4133">
          <p15:clr>
            <a:srgbClr val="FBAE40"/>
          </p15:clr>
        </p15:guide>
        <p15:guide id="13" pos="5382">
          <p15:clr>
            <a:srgbClr val="FBAE40"/>
          </p15:clr>
        </p15:guide>
        <p15:guide id="14" pos="7469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63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63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63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6800" y="0"/>
            <a:ext cx="49752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7284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  <p15:guide id="12" pos="4248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F6EF0D63-9075-4861-A339-47B451119D1A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6225495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CA7B009-98CE-F711-86B1-0FBDC39FD4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4" y="1881188"/>
            <a:ext cx="11341099" cy="4319587"/>
          </a:xfrm>
        </p:spPr>
        <p:txBody>
          <a:bodyPr tIns="108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C1B69BD-7D5E-0F33-3AA4-35A1FB4D54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00693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Grafi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63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63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63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6800" y="0"/>
            <a:ext cx="49752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5250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  <p15:guide id="12" pos="4248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A93B9C99-9DB8-4842-A523-3E46CC0FE23E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6232752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4364C52-98A1-B1BF-95F1-E63754CB0E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 tIns="108000" numCol="2" spcCol="360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8908A9-0F9F-ADE1-721F-DE9D5B086B9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41555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1071">
          <p15:clr>
            <a:srgbClr val="FBAE40"/>
          </p15:clr>
        </p15:guide>
        <p15:guide id="6" orient="horz" pos="232">
          <p15:clr>
            <a:srgbClr val="FBAE4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-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2D3F0E-4D48-B8EA-224A-465A8DFA4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1882800"/>
            <a:ext cx="11340000" cy="1440000"/>
          </a:xfrm>
        </p:spPr>
        <p:txBody>
          <a:bodyPr anchor="t" anchorCtr="0"/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160AD8-DE9A-9AAD-4D0F-7EA0D5074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3430800"/>
            <a:ext cx="11340000" cy="972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1AACC7D-9991-7ED0-3156-F96650622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55E03-B075-4603-AF29-E0E842007B72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7C3C8C-FBE5-D668-6000-A0936F26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87C94C-59AE-DD77-EDD5-E2040DC3A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561F5AD-D16A-9054-3F9E-7557F7F430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r="14894" b="9397"/>
          <a:stretch/>
        </p:blipFill>
        <p:spPr>
          <a:xfrm>
            <a:off x="6096000" y="368299"/>
            <a:ext cx="6096000" cy="648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3543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092">
          <p15:clr>
            <a:srgbClr val="FBAE40"/>
          </p15:clr>
        </p15:guide>
        <p15:guide id="6" orient="horz" pos="2772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E618AE52-446E-4B61-8819-A2D2C23CE963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2F62DA-C002-970B-9E7C-014D632FB9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88AF623-594D-7EA5-A405-8FC98AB7A9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84555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BEB-31F7-41E8-B8F4-D0BA6D3215AF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8"/>
            <a:ext cx="5400000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2B357CC-9A14-1036-8164-DB548FF834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4013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92178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4A7C4-025F-8CB7-8150-07678C96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4" y="365125"/>
            <a:ext cx="113411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97C0F3-9E07-288D-D732-8748F4B62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881188"/>
            <a:ext cx="54006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A95515-7113-4A8A-DBB8-3B5D0E9D3D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338" y="1881188"/>
            <a:ext cx="54009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1A9D2A0A-3FAF-C915-DBA8-85CB745E1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0029-2AF3-41C6-8F41-9FEA2454EE99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E0BC3A5-4C44-AD2E-7EA1-764592E8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16071D5-87AC-52B7-7B68-30FBE98B8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50BAB8F2-A7BB-5C78-DC67-56B395ED68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2528888"/>
            <a:ext cx="5400000" cy="36718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2A0034E0-4B18-95C8-1C2F-94E8909043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3338" y="2528888"/>
            <a:ext cx="5400000" cy="367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25998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68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orient="horz" pos="1593">
          <p15:clr>
            <a:srgbClr val="FBAE40"/>
          </p15:clr>
        </p15:guide>
        <p15:guide id="6" pos="4021">
          <p15:clr>
            <a:srgbClr val="FBAE40"/>
          </p15:clr>
        </p15:guide>
        <p15:guide id="7" pos="279">
          <p15:clr>
            <a:srgbClr val="FBAE40"/>
          </p15:clr>
        </p15:guide>
        <p15:guide id="8" pos="7423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390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12012" y="0"/>
            <a:ext cx="4979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64800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15D87F7E-8875-4B35-AEC4-E1D91360FC2D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7FE1C6C9-F1BB-1FEC-A71A-7BC8342707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881188"/>
            <a:ext cx="6481762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7FBAD93-250B-598A-7686-84F8A0BA2C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31857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4362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979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838" y="368300"/>
            <a:ext cx="64800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A69C9AED-AE2B-4253-969A-075762188F9E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98D399DE-B716-1EC9-0CEA-9D72833AB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03838" y="1881188"/>
            <a:ext cx="6481762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F6624FC-09FC-E0E9-E23A-218074FE1ED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45976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3341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7423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46CF8-84A8-426B-BD56-54D59DC0DBE7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48C92948-6704-93C1-2A4D-949D9BBEF96E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0979734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53D4903A-9BD5-446F-8930-FBE97B11BABA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1DE7A30A-44AD-A30B-7DB6-30E65FFDC77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B392940-B451-7E9F-FF47-ED1CBBDBA53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919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rtArt-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A4F98512-4B14-4678-909A-36386E50A861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SmartArt-Platzhalter 4">
            <a:extLst>
              <a:ext uri="{FF2B5EF4-FFF2-40B4-BE49-F238E27FC236}">
                <a16:creationId xmlns:a16="http://schemas.microsoft.com/office/drawing/2014/main" id="{857443B4-450E-4531-16B0-F56D501177E6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Klicken Sie auf das Symbol, um die SmartArt-Grafik hinzuzufügen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C1353AC-C8AE-7600-6F14-CEA95CBAAD8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82992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6225495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CA7B009-98CE-F711-86B1-0FBDC39FD4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 tIns="108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C5D886-BEDB-F794-1053-48007966927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7545F4-23A5-4ACD-8129-7DD6060C818C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0F990C4-CBF5-0376-2996-1B2BCF25FB4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42E7B60-4F6C-73D4-B08F-AF65BC4EEFC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22347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736C-5CDB-4E3C-A7DA-7EE2B79A0737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7909351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B2C-983C-4EBA-8AA3-7056E0A06D0A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5037480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FBB73CC7-6FA8-4569-95C5-E3462D1E83E7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iagrammplatzhalter 9">
            <a:extLst>
              <a:ext uri="{FF2B5EF4-FFF2-40B4-BE49-F238E27FC236}">
                <a16:creationId xmlns:a16="http://schemas.microsoft.com/office/drawing/2014/main" id="{BA090DC4-B5CE-1475-95F0-060F4061570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39AD401-DF83-711D-59BE-83060759E4B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236509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01EB-F286-4E57-9787-4F56D7A67FBB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B878F67D-8A5E-8719-9EAD-817E3BD5D58A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6715562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afik -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B29243D-F0F4-C387-9878-4F6B9CCCA5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32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1BAFE-D512-4E33-BBD0-F98DDA5D2086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Wortmarke">
            <a:extLst>
              <a:ext uri="{FF2B5EF4-FFF2-40B4-BE49-F238E27FC236}">
                <a16:creationId xmlns:a16="http://schemas.microsoft.com/office/drawing/2014/main" id="{7C06B58E-8151-74FB-9F85-B78E89241F1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1341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k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ADC51BD-7435-2059-EE97-80FAC770A6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1200" y="1881187"/>
            <a:ext cx="8940800" cy="4976813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19A7-C161-4353-A526-1676183AD492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2520000" cy="4319586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accent1"/>
                </a:solidFill>
              </a:defRPr>
            </a:lvl1pPr>
            <a:lvl2pPr marL="32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2pPr>
            <a:lvl3pPr marL="68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3pPr>
            <a:lvl4pPr marL="104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4pPr>
            <a:lvl5pPr marL="140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09959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" orient="horz" pos="1185">
          <p15:clr>
            <a:srgbClr val="FBAE40"/>
          </p15:clr>
        </p15:guide>
        <p15:guide id="5" pos="7423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1071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A1E-4E92-47D3-BFB9-9CA4BD806373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8"/>
            <a:ext cx="5581650" cy="360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A9900D-FD67-D411-B884-7BCDDCC476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7437" y="1881187"/>
            <a:ext cx="5616575" cy="360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81E82B0-867C-907D-ADD7-43B470EE85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2913" y="5589588"/>
            <a:ext cx="5581649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67438" y="5589588"/>
            <a:ext cx="5616575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91424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85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795">
          <p15:clr>
            <a:srgbClr val="FBAE40"/>
          </p15:clr>
        </p15:guide>
        <p15:guide id="6" orient="horz" pos="3453">
          <p15:clr>
            <a:srgbClr val="FBAE40"/>
          </p15:clr>
        </p15:guide>
        <p15:guide id="7" orient="horz" pos="3521">
          <p15:clr>
            <a:srgbClr val="FBAE40"/>
          </p15:clr>
        </p15:guide>
        <p15:guide id="8" pos="279">
          <p15:clr>
            <a:srgbClr val="FBAE40"/>
          </p15:clr>
        </p15:guide>
        <p15:guide id="9" pos="7423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232">
          <p15:clr>
            <a:srgbClr val="FBAE40"/>
          </p15:clr>
        </p15:guide>
        <p15:guide id="12" orient="horz" pos="3906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Grafiken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F35C-AE59-44E9-934E-20E5782B49AA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7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76013" y="4149725"/>
            <a:ext cx="3708000" cy="2158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DC8F4D54-8DB0-9635-10BB-D040C57C4B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2913" y="4148725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0517DC33-DBAA-AA58-9585-7330EACA09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59263" y="1881188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D533C014-ECD9-15AE-BCAD-D2EB6839095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3" y="1881188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89D8A52B-DEC8-0A30-7A38-0F17A75EE1E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59263" y="4148725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7460987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019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2615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orient="horz" pos="2546">
          <p15:clr>
            <a:srgbClr val="FBAE40"/>
          </p15:clr>
        </p15:guide>
        <p15:guide id="9" orient="horz" pos="2614">
          <p15:clr>
            <a:srgbClr val="FBAE40"/>
          </p15:clr>
        </p15:guide>
        <p15:guide id="10" pos="2683">
          <p15:clr>
            <a:srgbClr val="FBAE40"/>
          </p15:clr>
        </p15:guide>
        <p15:guide id="11" pos="5087">
          <p15:clr>
            <a:srgbClr val="FBAE40"/>
          </p15:clr>
        </p15:guide>
        <p15:guide id="12" pos="279">
          <p15:clr>
            <a:srgbClr val="FBAE40"/>
          </p15:clr>
        </p15:guide>
        <p15:guide id="13" pos="7423">
          <p15:clr>
            <a:srgbClr val="FBAE40"/>
          </p15:clr>
        </p15:guide>
        <p15:guide id="14" orient="horz" pos="232">
          <p15:clr>
            <a:srgbClr val="FBAE40"/>
          </p15:clr>
        </p15:guide>
        <p15:guide id="15" orient="horz" pos="107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F3B08-6DF0-4D6F-AF55-D70CF2B0915A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8946862-EB57-BF1F-4116-DA29E1D2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7273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ED96-996C-49DB-B6DC-0F418D46126A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82995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42913" y="6232752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4364C52-98A1-B1BF-95F1-E63754CB0E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4" y="1881189"/>
            <a:ext cx="11341099" cy="4356099"/>
          </a:xfrm>
        </p:spPr>
        <p:txBody>
          <a:bodyPr tIns="108000" numCol="2" spcCol="360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67D647F-760D-E88D-6E86-3140EBEF31D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50EE9C-4A15-4F18-ABC4-0A007B7BAEBD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AA0A208F-1E3F-CC49-A888-405ECD950CE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0D328FC0-2742-3A64-B229-0E5FB25466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99015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1071">
          <p15:clr>
            <a:srgbClr val="FBAE40"/>
          </p15:clr>
        </p15:guide>
        <p15:guide id="6" orient="horz" pos="232">
          <p15:clr>
            <a:srgbClr val="FBAE4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luss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B8D03C8-4B43-4EDA-89B2-C4536F003AE6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260B29-097F-47E0-6EBA-206D145531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3429000"/>
            <a:ext cx="5581650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BFCEBEB3-9CF9-38E2-5212-791077F418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67438" y="3429000"/>
            <a:ext cx="5616575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67DB692-13C0-CFC2-278D-7C6CF65B945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2794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pos="3795">
          <p15:clr>
            <a:srgbClr val="FBAE40"/>
          </p15:clr>
        </p15:guide>
        <p15:guide id="6" pos="3885">
          <p15:clr>
            <a:srgbClr val="FBAE40"/>
          </p15:clr>
        </p15:guide>
        <p15:guide id="7" orient="horz" pos="2160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-Trenner">
    <p:bg bwMode="ltGray"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2D3F0E-4D48-B8EA-224A-465A8DFA4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1882800"/>
            <a:ext cx="11340000" cy="1440000"/>
          </a:xfrm>
        </p:spPr>
        <p:txBody>
          <a:bodyPr anchor="t" anchorCtr="0"/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160AD8-DE9A-9AAD-4D0F-7EA0D5074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3430800"/>
            <a:ext cx="11340000" cy="972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1AACC7D-9991-7ED0-3156-F96650622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52F8B42-751F-4C51-BE00-895F3E90B821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7C3C8C-FBE5-D668-6000-A0936F26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87C94C-59AE-DD77-EDD5-E2040DC3A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409FC36-5544-4C14-3CA5-A97D3A1AE3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r="14894" b="9397"/>
          <a:stretch/>
        </p:blipFill>
        <p:spPr>
          <a:xfrm>
            <a:off x="6096000" y="368299"/>
            <a:ext cx="6096000" cy="648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1222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092">
          <p15:clr>
            <a:srgbClr val="FBAE40"/>
          </p15:clr>
        </p15:guide>
        <p15:guide id="6" orient="horz" pos="277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2F62DA-C002-970B-9E7C-014D632FB9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F0522C-DB5B-BB39-529C-0B0E9D56C67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EB77CA-8F50-4902-9B2C-0E0AEB085C4F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06D9FB6-A578-0515-5026-D184C2D754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6C68862-1019-B291-D2FE-96DF560C0D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79323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E8CC-E6B7-436B-8B94-70748662BC99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8"/>
            <a:ext cx="5400000" cy="4319587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2B357CC-9A14-1036-8164-DB548FF834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4013" y="1881189"/>
            <a:ext cx="5400000" cy="4319586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86727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4A7C4-025F-8CB7-8150-07678C96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4" y="365125"/>
            <a:ext cx="113411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97C0F3-9E07-288D-D732-8748F4B62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881188"/>
            <a:ext cx="54006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A95515-7113-4A8A-DBB8-3B5D0E9D3D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338" y="1881188"/>
            <a:ext cx="54009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1A9D2A0A-3FAF-C915-DBA8-85CB745E1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3B59-AE66-4E7B-B0A3-BBF152D73388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E0BC3A5-4C44-AD2E-7EA1-764592E8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16071D5-87AC-52B7-7B68-30FBE98B8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50BAB8F2-A7BB-5C78-DC67-56B395ED68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2528888"/>
            <a:ext cx="5400000" cy="3671886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2A0034E0-4B18-95C8-1C2F-94E8909043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3338" y="2528888"/>
            <a:ext cx="5400000" cy="3672000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72070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68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orient="horz" pos="1593">
          <p15:clr>
            <a:srgbClr val="FBAE40"/>
          </p15:clr>
        </p15:guide>
        <p15:guide id="6" pos="4021">
          <p15:clr>
            <a:srgbClr val="FBAE40"/>
          </p15:clr>
        </p15:guide>
        <p15:guide id="7" pos="279">
          <p15:clr>
            <a:srgbClr val="FBAE40"/>
          </p15:clr>
        </p15:guide>
        <p15:guide id="8" pos="7423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4B1598D-0C2F-6323-C46E-FBFFB0C3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113411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662497-1D4C-FE3C-308D-457099AF8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881189"/>
            <a:ext cx="113411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Siebente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7ECBDF-2C07-74E9-E61F-821A622F3A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8094" y="6462000"/>
            <a:ext cx="1440000" cy="180000"/>
          </a:xfrm>
          <a:prstGeom prst="rect">
            <a:avLst/>
          </a:prstGeom>
        </p:spPr>
        <p:txBody>
          <a:bodyPr vert="horz" lIns="36000" tIns="0" rIns="0" bIns="0" rtlCol="0" anchor="t" anchorCtr="0"/>
          <a:lstStyle>
            <a:lvl1pPr algn="l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47AC227-B8BE-4EDA-9FCA-3611DDB83C7D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EE1920-5881-17C3-748A-E24A23F81C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0800" y="6462000"/>
            <a:ext cx="6264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8360DC-D55D-89EB-E3E2-CCDE8F8A5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013" y="6462311"/>
            <a:ext cx="36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21CBBAB-EF00-7A8D-A9CB-F8B798CC80E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9153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  <p:sldLayoutId id="2147483732" r:id="rId19"/>
    <p:sldLayoutId id="2147483733" r:id="rId20"/>
    <p:sldLayoutId id="2147483734" r:id="rId21"/>
    <p:sldLayoutId id="2147483735" r:id="rId22"/>
    <p:sldLayoutId id="2147483736" r:id="rId23"/>
    <p:sldLayoutId id="2147483737" r:id="rId24"/>
    <p:sldLayoutId id="2147483738" r:id="rId25"/>
  </p:sldLayoutIdLst>
  <p:hf hdr="0"/>
  <p:txStyles>
    <p:titleStyle>
      <a:lvl1pPr marL="0" indent="0" algn="l" defTabSz="914400" rtl="0" eaLnBrk="1" latinLnBrk="0" hangingPunct="1">
        <a:lnSpc>
          <a:spcPts val="3200"/>
        </a:lnSpc>
        <a:spcBef>
          <a:spcPct val="0"/>
        </a:spcBef>
        <a:buFont typeface="Arial" panose="020B0604020202020204" pitchFamily="34" charset="0"/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6000" indent="-216000" algn="l" defTabSz="914400" rtl="0" eaLnBrk="1" latinLnBrk="0" hangingPunct="1">
        <a:lnSpc>
          <a:spcPts val="28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5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90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26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62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198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3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7pPr>
      <a:lvl8pPr marL="270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8pPr>
      <a:lvl9pPr marL="306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4B1598D-0C2F-6323-C46E-FBFFB0C3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113411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662497-1D4C-FE3C-308D-457099AF8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881189"/>
            <a:ext cx="113411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Siebente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7ECBDF-2C07-74E9-E61F-821A622F3A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8094" y="6462000"/>
            <a:ext cx="1440000" cy="180000"/>
          </a:xfrm>
          <a:prstGeom prst="rect">
            <a:avLst/>
          </a:prstGeom>
        </p:spPr>
        <p:txBody>
          <a:bodyPr vert="horz" lIns="36000" tIns="0" rIns="0" bIns="0" rtlCol="0" anchor="t" anchorCtr="0"/>
          <a:lstStyle>
            <a:lvl1pPr algn="l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7F181FE-4827-44FA-AB9C-C522A3D23034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EE1920-5881-17C3-748A-E24A23F81C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0800" y="6462000"/>
            <a:ext cx="6264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8360DC-D55D-89EB-E3E2-CCDE8F8A5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013" y="6462311"/>
            <a:ext cx="36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21CBBAB-EF00-7A8D-A9CB-F8B798CC80E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862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59" r:id="rId20"/>
    <p:sldLayoutId id="2147483760" r:id="rId21"/>
    <p:sldLayoutId id="2147483761" r:id="rId22"/>
    <p:sldLayoutId id="2147483762" r:id="rId23"/>
    <p:sldLayoutId id="2147483763" r:id="rId24"/>
    <p:sldLayoutId id="2147483764" r:id="rId25"/>
  </p:sldLayoutIdLst>
  <p:hf hdr="0"/>
  <p:txStyles>
    <p:titleStyle>
      <a:lvl1pPr marL="0" indent="0" algn="l" defTabSz="914400" rtl="0" eaLnBrk="1" latinLnBrk="0" hangingPunct="1">
        <a:lnSpc>
          <a:spcPts val="3200"/>
        </a:lnSpc>
        <a:spcBef>
          <a:spcPct val="0"/>
        </a:spcBef>
        <a:buFont typeface="Arial" panose="020B0604020202020204" pitchFamily="34" charset="0"/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6000" indent="-216000" algn="l" defTabSz="914400" rtl="0" eaLnBrk="1" latinLnBrk="0" hangingPunct="1">
        <a:lnSpc>
          <a:spcPts val="28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5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90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26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62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198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3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7pPr>
      <a:lvl8pPr marL="270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8pPr>
      <a:lvl9pPr marL="306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app@zv.uni-freiburg.de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app@zv.uni-freiburg.d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t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F616A0-0EB1-866B-44F0-86C79E9B3A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Vorstellung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Service Center Studium &amp; App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08B4CA8-8481-48F9-6880-771B11B514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zu Gast im StuRa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844A12-37C0-01DB-E2ED-9D80D4E44D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 smtClean="0"/>
              <a:t>Service Center Studium</a:t>
            </a:r>
            <a:endParaRPr lang="de-DE" dirty="0"/>
          </a:p>
          <a:p>
            <a:r>
              <a:rPr lang="de-DE" dirty="0" smtClean="0"/>
              <a:t>Kari Reulecke, Leila Lauterer, Dr. Alexandra Rüdell</a:t>
            </a:r>
            <a:endParaRPr lang="de-DE" dirty="0"/>
          </a:p>
          <a:p>
            <a:r>
              <a:rPr lang="de-DE" dirty="0" smtClean="0"/>
              <a:t>18. April 2023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479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80E1B3-4F07-894D-0AC2-47B8A1D05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4237" y="256248"/>
            <a:ext cx="4655267" cy="530987"/>
          </a:xfrm>
        </p:spPr>
        <p:txBody>
          <a:bodyPr/>
          <a:lstStyle/>
          <a:p>
            <a:r>
              <a:rPr lang="de-DE" dirty="0" smtClean="0"/>
              <a:t>Service Center Studium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89010CA-C1D8-7D04-2759-92894B179A9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DD41-14D9-4B86-B5A4-2A680C7A9645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51B608-BA41-FFEC-7FB6-75F4318309F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577460-1044-E0E4-B886-2B04F58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1" name="Abgerundetes Rechteck 10"/>
          <p:cNvSpPr/>
          <p:nvPr/>
        </p:nvSpPr>
        <p:spPr>
          <a:xfrm>
            <a:off x="773592" y="1569637"/>
            <a:ext cx="2260987" cy="461978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u="sng" dirty="0" smtClean="0">
                <a:solidFill>
                  <a:schemeClr val="tx1"/>
                </a:solidFill>
              </a:rPr>
              <a:t>Zentrale Studienberatung</a:t>
            </a:r>
          </a:p>
          <a:p>
            <a:pPr algn="ctr"/>
            <a:r>
              <a:rPr lang="de-DE" sz="1200" i="1" dirty="0" smtClean="0">
                <a:solidFill>
                  <a:schemeClr val="tx1"/>
                </a:solidFill>
              </a:rPr>
              <a:t>(Dr. Friedrich Arndt)</a:t>
            </a:r>
          </a:p>
          <a:p>
            <a:pPr algn="ctr"/>
            <a:endParaRPr lang="de-DE" sz="12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Beratung</a:t>
            </a:r>
          </a:p>
          <a:p>
            <a:pPr algn="ctr"/>
            <a:endParaRPr lang="de-DE" sz="1600" dirty="0" smtClean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Workshops, Veranstaltungen</a:t>
            </a: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Hotline </a:t>
            </a: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Kurzinfo</a:t>
            </a: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Medienteam (OSA, Studienstart-APP)</a:t>
            </a: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Projekte</a:t>
            </a:r>
            <a:endParaRPr lang="de-DE" sz="1600" dirty="0"/>
          </a:p>
        </p:txBody>
      </p:sp>
      <p:sp>
        <p:nvSpPr>
          <p:cNvPr id="14" name="Abgerundetes Rechteck 13"/>
          <p:cNvSpPr/>
          <p:nvPr/>
        </p:nvSpPr>
        <p:spPr>
          <a:xfrm>
            <a:off x="3475202" y="1597299"/>
            <a:ext cx="1847324" cy="45921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 smtClean="0"/>
          </a:p>
          <a:p>
            <a:pPr algn="ctr"/>
            <a:r>
              <a:rPr lang="de-DE" sz="1600" b="1" u="sng" dirty="0" smtClean="0">
                <a:solidFill>
                  <a:schemeClr val="tx1"/>
                </a:solidFill>
              </a:rPr>
              <a:t>Studierenden-sekretariat</a:t>
            </a:r>
          </a:p>
          <a:p>
            <a:pPr algn="ctr"/>
            <a:r>
              <a:rPr lang="de-DE" sz="1200" i="1" dirty="0" smtClean="0">
                <a:solidFill>
                  <a:schemeClr val="tx1"/>
                </a:solidFill>
              </a:rPr>
              <a:t>(Marcel Oettrich)</a:t>
            </a:r>
          </a:p>
          <a:p>
            <a:pPr algn="ctr"/>
            <a:endParaRPr lang="de-DE" sz="1200" i="1" dirty="0" smtClean="0">
              <a:solidFill>
                <a:schemeClr val="tx1"/>
              </a:solidFill>
            </a:endParaRPr>
          </a:p>
          <a:p>
            <a:pPr algn="ctr"/>
            <a:endParaRPr lang="de-DE" sz="1200" i="1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Bewerbungs- verfahren Deutsche u. </a:t>
            </a:r>
            <a:r>
              <a:rPr lang="de-DE" sz="1600" dirty="0" err="1" smtClean="0">
                <a:solidFill>
                  <a:schemeClr val="tx1"/>
                </a:solidFill>
              </a:rPr>
              <a:t>Bildungsinl</a:t>
            </a:r>
            <a:r>
              <a:rPr lang="de-DE" sz="16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de-DE" sz="1600" dirty="0" smtClean="0">
              <a:solidFill>
                <a:schemeClr val="tx1"/>
              </a:solidFill>
            </a:endParaRP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Studierenden-administration</a:t>
            </a:r>
          </a:p>
          <a:p>
            <a:pPr algn="ctr"/>
            <a:endParaRPr lang="de-DE" sz="1600" dirty="0" smtClean="0">
              <a:solidFill>
                <a:schemeClr val="tx1"/>
              </a:solidFill>
            </a:endParaRP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Deutschland-stipendium</a:t>
            </a:r>
          </a:p>
          <a:p>
            <a:pPr algn="ctr"/>
            <a:endParaRPr lang="de-DE" sz="1200" dirty="0"/>
          </a:p>
        </p:txBody>
      </p:sp>
      <p:sp>
        <p:nvSpPr>
          <p:cNvPr id="15" name="Abgerundetes Rechteck 14"/>
          <p:cNvSpPr/>
          <p:nvPr/>
        </p:nvSpPr>
        <p:spPr>
          <a:xfrm>
            <a:off x="7871579" y="3037085"/>
            <a:ext cx="3174371" cy="52165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IO-Stipendienberatung </a:t>
            </a:r>
            <a:endParaRPr lang="de-DE" sz="1600" dirty="0"/>
          </a:p>
        </p:txBody>
      </p:sp>
      <p:sp>
        <p:nvSpPr>
          <p:cNvPr id="16" name="Abgerundetes Rechteck 15"/>
          <p:cNvSpPr/>
          <p:nvPr/>
        </p:nvSpPr>
        <p:spPr>
          <a:xfrm>
            <a:off x="7863637" y="2385924"/>
            <a:ext cx="3182313" cy="4518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ERASMUS-Büro</a:t>
            </a:r>
            <a:endParaRPr lang="de-DE" sz="1600" dirty="0"/>
          </a:p>
        </p:txBody>
      </p:sp>
      <p:sp>
        <p:nvSpPr>
          <p:cNvPr id="17" name="Abgerundetes Rechteck 16"/>
          <p:cNvSpPr/>
          <p:nvPr/>
        </p:nvSpPr>
        <p:spPr>
          <a:xfrm>
            <a:off x="7863638" y="1638849"/>
            <a:ext cx="3182313" cy="53243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FACE Lehramtsberatung</a:t>
            </a:r>
            <a:endParaRPr lang="de-DE" sz="1600" dirty="0"/>
          </a:p>
        </p:txBody>
      </p:sp>
      <p:sp>
        <p:nvSpPr>
          <p:cNvPr id="18" name="Abgerundetes Rechteck 17"/>
          <p:cNvSpPr/>
          <p:nvPr/>
        </p:nvSpPr>
        <p:spPr>
          <a:xfrm>
            <a:off x="7884862" y="4591942"/>
            <a:ext cx="3161088" cy="59488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Hochschulteam Arbeitsagentur</a:t>
            </a:r>
            <a:endParaRPr lang="de-DE" sz="1600" dirty="0"/>
          </a:p>
        </p:txBody>
      </p:sp>
      <p:sp>
        <p:nvSpPr>
          <p:cNvPr id="19" name="Abgerundetes Rechteck 18"/>
          <p:cNvSpPr/>
          <p:nvPr/>
        </p:nvSpPr>
        <p:spPr>
          <a:xfrm>
            <a:off x="7871579" y="3799373"/>
            <a:ext cx="3174371" cy="60803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Beauftragte Stud. </a:t>
            </a:r>
            <a:r>
              <a:rPr lang="de-DE" sz="1600" dirty="0"/>
              <a:t>c</a:t>
            </a:r>
            <a:r>
              <a:rPr lang="de-DE" sz="1600" dirty="0" smtClean="0"/>
              <a:t>hronische </a:t>
            </a:r>
            <a:r>
              <a:rPr lang="de-DE" sz="1600" dirty="0"/>
              <a:t>K</a:t>
            </a:r>
            <a:r>
              <a:rPr lang="de-DE" sz="1600" dirty="0" smtClean="0"/>
              <a:t>rankheiten</a:t>
            </a:r>
            <a:endParaRPr lang="de-DE" sz="1600" dirty="0"/>
          </a:p>
        </p:txBody>
      </p:sp>
      <p:sp>
        <p:nvSpPr>
          <p:cNvPr id="20" name="Gleichschenkliges Dreieck 19"/>
          <p:cNvSpPr/>
          <p:nvPr/>
        </p:nvSpPr>
        <p:spPr>
          <a:xfrm>
            <a:off x="896112" y="787235"/>
            <a:ext cx="9966960" cy="595421"/>
          </a:xfrm>
          <a:prstGeom prst="triangle">
            <a:avLst>
              <a:gd name="adj" fmla="val 49880"/>
            </a:avLst>
          </a:prstGeom>
          <a:solidFill>
            <a:schemeClr val="accent2">
              <a:lumMod val="40000"/>
              <a:lumOff val="60000"/>
            </a:schemeClr>
          </a:solidFill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Abgerundetes Rechteck 20"/>
          <p:cNvSpPr/>
          <p:nvPr/>
        </p:nvSpPr>
        <p:spPr>
          <a:xfrm>
            <a:off x="5763150" y="1597299"/>
            <a:ext cx="1881234" cy="45921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u="sng" dirty="0" smtClean="0">
                <a:solidFill>
                  <a:schemeClr val="tx1"/>
                </a:solidFill>
              </a:rPr>
              <a:t>International </a:t>
            </a:r>
            <a:r>
              <a:rPr lang="de-DE" sz="1600" b="1" u="sng" dirty="0" err="1" smtClean="0">
                <a:solidFill>
                  <a:schemeClr val="tx1"/>
                </a:solidFill>
              </a:rPr>
              <a:t>Admissions</a:t>
            </a:r>
            <a:r>
              <a:rPr lang="de-DE" sz="1600" b="1" u="sng" dirty="0" smtClean="0">
                <a:solidFill>
                  <a:schemeClr val="tx1"/>
                </a:solidFill>
              </a:rPr>
              <a:t> </a:t>
            </a:r>
            <a:r>
              <a:rPr lang="de-DE" sz="1600" b="1" u="sng" dirty="0" err="1" smtClean="0">
                <a:solidFill>
                  <a:schemeClr val="tx1"/>
                </a:solidFill>
              </a:rPr>
              <a:t>and</a:t>
            </a:r>
            <a:r>
              <a:rPr lang="de-DE" sz="1600" b="1" u="sng" dirty="0" smtClean="0">
                <a:solidFill>
                  <a:schemeClr val="tx1"/>
                </a:solidFill>
              </a:rPr>
              <a:t> Services</a:t>
            </a:r>
          </a:p>
          <a:p>
            <a:pPr algn="ctr"/>
            <a:r>
              <a:rPr lang="de-DE" sz="1200" i="1" dirty="0" smtClean="0">
                <a:solidFill>
                  <a:schemeClr val="tx1"/>
                </a:solidFill>
              </a:rPr>
              <a:t>(Dr. Heike Jauch)</a:t>
            </a:r>
          </a:p>
          <a:p>
            <a:pPr algn="ctr"/>
            <a:endParaRPr lang="de-DE" sz="1200" dirty="0" smtClean="0">
              <a:solidFill>
                <a:schemeClr val="tx1"/>
              </a:solidFill>
            </a:endParaRPr>
          </a:p>
          <a:p>
            <a:pPr algn="ctr"/>
            <a:endParaRPr lang="de-DE" sz="12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Bewerbungs- verfahren Int. Studierende</a:t>
            </a: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Studierenden-administration</a:t>
            </a:r>
          </a:p>
          <a:p>
            <a:pPr algn="ctr"/>
            <a:endParaRPr lang="de-DE" sz="1600" dirty="0" smtClean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APIS Int. Studierende</a:t>
            </a: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Interkulturelles Mentoring</a:t>
            </a: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49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80E1B3-4F07-894D-0AC2-47B8A1D05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App Weiterentwicklung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>
                <a:solidFill>
                  <a:srgbClr val="000000"/>
                </a:solidFill>
              </a:rPr>
              <a:t>Kontaktdaten Fachschaften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89010CA-C1D8-7D04-2759-92894B179A9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DD41-14D9-4B86-B5A4-2A680C7A9645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51B608-BA41-FFEC-7FB6-75F4318309F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577460-1044-E0E4-B886-2B04F58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12" name="Bildplatzhalter 11">
            <a:extLst>
              <a:ext uri="{FF2B5EF4-FFF2-40B4-BE49-F238E27FC236}">
                <a16:creationId xmlns:a16="http://schemas.microsoft.com/office/drawing/2014/main" id="{3F40F2EC-229F-2826-4813-F6BD6EBD10C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1772130"/>
            <a:ext cx="2212135" cy="4096546"/>
          </a:xfrm>
        </p:spPr>
      </p:pic>
      <p:sp>
        <p:nvSpPr>
          <p:cNvPr id="7" name="Textplatzhalter 6">
            <a:extLst>
              <a:ext uri="{FF2B5EF4-FFF2-40B4-BE49-F238E27FC236}">
                <a16:creationId xmlns:a16="http://schemas.microsoft.com/office/drawing/2014/main" id="{E16CAE88-3C9D-A146-90AC-4D77ACF4425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842566" y="1772130"/>
            <a:ext cx="3708000" cy="442753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Impuls kam aus Besuch in StuRa-Sitzung 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Wird </a:t>
            </a:r>
            <a:r>
              <a:rPr lang="de-DE" dirty="0" smtClean="0"/>
              <a:t>analog der Studienfachberatung entsprechend des Studiengangs/der Studiengänge angezeigt, die im Profil ausgewählt werden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Daten werden von uns gepflegt, Änderungen können jederzeit über </a:t>
            </a:r>
            <a:r>
              <a:rPr lang="de-DE" dirty="0" smtClean="0">
                <a:hlinkClick r:id="rId3"/>
              </a:rPr>
              <a:t>app@zv.uni-freiburg.de</a:t>
            </a:r>
            <a:r>
              <a:rPr lang="de-DE" dirty="0" smtClean="0"/>
              <a:t> bekannt gegeben werden und werden mindestens einmal jährlich von uns per Rundmail abgefragt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Bitte E-Mail-Postfächer checken und Rückmeldung geben: wir haben am 29. März die Datenspiegel verschickt und bitten um kurze Rückmeldung, wenn noch nicht geschehen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endParaRPr lang="de-DE" dirty="0"/>
          </a:p>
        </p:txBody>
      </p:sp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CD409599-AF55-8757-755F-81AAC31E8B0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740" y="1772131"/>
            <a:ext cx="2212134" cy="4096545"/>
          </a:xfrm>
        </p:spPr>
      </p:pic>
      <p:sp>
        <p:nvSpPr>
          <p:cNvPr id="6" name="Rechteck 5"/>
          <p:cNvSpPr/>
          <p:nvPr/>
        </p:nvSpPr>
        <p:spPr>
          <a:xfrm>
            <a:off x="442913" y="2768600"/>
            <a:ext cx="2212135" cy="59055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745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80E1B3-4F07-894D-0AC2-47B8A1D05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App Weiterentwicklung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>
                <a:solidFill>
                  <a:srgbClr val="000000"/>
                </a:solidFill>
              </a:rPr>
              <a:t>Umstrukturierung &amp; Einbettung Studienstart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89010CA-C1D8-7D04-2759-92894B179A9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DD41-14D9-4B86-B5A4-2A680C7A9645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51B608-BA41-FFEC-7FB6-75F4318309F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577460-1044-E0E4-B886-2B04F58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2" name="Bildplatzhalter 11">
            <a:extLst>
              <a:ext uri="{FF2B5EF4-FFF2-40B4-BE49-F238E27FC236}">
                <a16:creationId xmlns:a16="http://schemas.microsoft.com/office/drawing/2014/main" id="{3F40F2EC-229F-2826-4813-F6BD6EBD10C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811" y="1690688"/>
            <a:ext cx="2212134" cy="4096546"/>
          </a:xfrm>
        </p:spPr>
      </p:pic>
      <p:sp>
        <p:nvSpPr>
          <p:cNvPr id="7" name="Textplatzhalter 6">
            <a:extLst>
              <a:ext uri="{FF2B5EF4-FFF2-40B4-BE49-F238E27FC236}">
                <a16:creationId xmlns:a16="http://schemas.microsoft.com/office/drawing/2014/main" id="{E16CAE88-3C9D-A146-90AC-4D77ACF4425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45497" y="1772130"/>
            <a:ext cx="6205069" cy="442753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App ist schon länger auch über den Studienstart hinaus nützlich: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Viele nicht-curriculare Angebote rund ums Studium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Schnittstelle zum Veranstaltungskalender des SWFR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Mensapläne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Kontaktdaten zu verschiedenen Ansprechstellen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Umstrukturierung: Studienstart als ein Element in der App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Nutzer*innen wählen im Profil, ob sie Infos zum Studienstart sehen möchten oder nicht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Entsprechend wird </a:t>
            </a:r>
            <a:r>
              <a:rPr lang="de-DE" dirty="0" smtClean="0"/>
              <a:t>angezeigt:</a:t>
            </a:r>
            <a:endParaRPr lang="de-DE" dirty="0" smtClean="0"/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separates Programm zur Einführungswoche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Checkliste zum Studienstart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Bestimmte Einträge zum Studienstart unter „</a:t>
            </a:r>
            <a:r>
              <a:rPr lang="de-DE" dirty="0" err="1" smtClean="0"/>
              <a:t>Infos&amp;Tipps</a:t>
            </a:r>
            <a:r>
              <a:rPr lang="de-DE" dirty="0" smtClean="0"/>
              <a:t>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Perspektivisch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Mehr Schnittstellen/Filtermöglichkeiten mit weiteren Angeboten</a:t>
            </a:r>
            <a:r>
              <a:rPr lang="de-DE" dirty="0"/>
              <a:t> </a:t>
            </a:r>
            <a:r>
              <a:rPr lang="de-DE" dirty="0" smtClean="0"/>
              <a:t>im Veranstaltungskalender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1130811" y="2621666"/>
            <a:ext cx="2212134" cy="80564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95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698118C-0038-6B36-DDE1-5EC819A4D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App Weiterentwicklung</a:t>
            </a:r>
            <a:r>
              <a:rPr lang="pt-BR" dirty="0"/>
              <a:t/>
            </a:r>
            <a:br>
              <a:rPr lang="pt-BR" dirty="0"/>
            </a:br>
            <a:r>
              <a:rPr lang="de-DE" dirty="0" smtClean="0">
                <a:solidFill>
                  <a:srgbClr val="000000"/>
                </a:solidFill>
              </a:rPr>
              <a:t>Namenssuche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0EC2A4-E203-CA04-95BE-3BA894AA3A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C4AC6-5EC2-4453-A4EA-F8107FAEB033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30A4A8-1F2C-97D1-5120-E2E189705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A0F558E2-7A8E-C475-109A-D26B5DB113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b="1" dirty="0" smtClean="0">
                <a:solidFill>
                  <a:schemeClr val="accent1"/>
                </a:solidFill>
              </a:rPr>
              <a:t>Neue Funktionen – neuer Name</a:t>
            </a:r>
            <a:endParaRPr lang="pt-BR" b="1" dirty="0">
              <a:solidFill>
                <a:schemeClr val="accent1"/>
              </a:solidFill>
            </a:endParaRPr>
          </a:p>
          <a:p>
            <a:pPr marL="285750" indent="-285750"/>
            <a:r>
              <a:rPr lang="de-DE" dirty="0"/>
              <a:t>Sammlung von Ideen per </a:t>
            </a:r>
            <a:r>
              <a:rPr lang="de-DE" dirty="0" err="1"/>
              <a:t>Social</a:t>
            </a:r>
            <a:r>
              <a:rPr lang="de-DE" dirty="0"/>
              <a:t> Media und Mail</a:t>
            </a:r>
          </a:p>
          <a:p>
            <a:pPr marL="285750" indent="-285750"/>
            <a:r>
              <a:rPr lang="de-DE" dirty="0"/>
              <a:t>Ideen gerne jetzt noch bis 20.4. an </a:t>
            </a:r>
            <a:r>
              <a:rPr lang="de-DE" dirty="0">
                <a:hlinkClick r:id="rId3"/>
              </a:rPr>
              <a:t>app@zv.uni-freiburg.de</a:t>
            </a:r>
            <a:r>
              <a:rPr lang="de-DE" dirty="0"/>
              <a:t> !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1AF11B-8E88-27EC-EE96-A70307B99BE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pic>
        <p:nvPicPr>
          <p:cNvPr id="11" name="Bildplatzhalter 6">
            <a:extLst>
              <a:ext uri="{FF2B5EF4-FFF2-40B4-BE49-F238E27FC236}">
                <a16:creationId xmlns:a16="http://schemas.microsoft.com/office/drawing/2014/main" id="{F41C08F9-7DCF-51A9-5FDB-A459C72D1E85}"/>
              </a:ext>
            </a:extLst>
          </p:cNvPr>
          <p:cNvPicPr>
            <a:picLocks noGrp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78" y="0"/>
            <a:ext cx="3826632" cy="6858000"/>
          </a:xfrm>
        </p:spPr>
      </p:pic>
    </p:spTree>
    <p:extLst>
      <p:ext uri="{BB962C8B-B14F-4D97-AF65-F5344CB8AC3E}">
        <p14:creationId xmlns:p14="http://schemas.microsoft.com/office/powerpoint/2010/main" val="394108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7B5ED6-B39B-53B6-CA96-D825C1474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/>
            </a:r>
            <a:br>
              <a:rPr lang="de-DE" dirty="0" smtClean="0">
                <a:solidFill>
                  <a:srgbClr val="000000"/>
                </a:solidFill>
              </a:rPr>
            </a:br>
            <a:r>
              <a:rPr lang="de-DE" dirty="0" smtClean="0">
                <a:solidFill>
                  <a:srgbClr val="000000"/>
                </a:solidFill>
              </a:rPr>
              <a:t>Fragen </a:t>
            </a:r>
            <a:r>
              <a:rPr lang="de-DE" dirty="0" smtClean="0">
                <a:solidFill>
                  <a:srgbClr val="000000"/>
                </a:solidFill>
              </a:rPr>
              <a:t>– Anregungen ?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FFCA69-AE9C-25C2-44A7-A66A1D9E96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Zur App gerne </a:t>
            </a:r>
            <a:r>
              <a:rPr lang="de-DE" dirty="0" smtClean="0"/>
              <a:t>auch jederzeit an app@zv.uni-freiburg.de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5E4DED-5F82-21DA-E636-6F41D8B7818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0329F-3909-480E-9613-CDA5A249B612}" type="datetime4">
              <a:rPr lang="de-DE" smtClean="0"/>
              <a:t>18. April 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5980A1-787D-EF8B-7BCF-99F535DCD27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AB64E1-4CA8-AE4A-5355-9F3FA6D6F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468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FR - Präsentieren">
  <a:themeElements>
    <a:clrScheme name="Universität Freiburg - Präsentieren">
      <a:dk1>
        <a:srgbClr val="FFFFFF"/>
      </a:dk1>
      <a:lt1>
        <a:srgbClr val="344A9A"/>
      </a:lt1>
      <a:dk2>
        <a:srgbClr val="FFFFFF"/>
      </a:dk2>
      <a:lt2>
        <a:srgbClr val="000000"/>
      </a:lt2>
      <a:accent1>
        <a:srgbClr val="344A9A"/>
      </a:accent1>
      <a:accent2>
        <a:srgbClr val="FFE863"/>
      </a:accent2>
      <a:accent3>
        <a:srgbClr val="8F6B30"/>
      </a:accent3>
      <a:accent4>
        <a:srgbClr val="F5C2ED"/>
      </a:accent4>
      <a:accent5>
        <a:srgbClr val="000149"/>
      </a:accent5>
      <a:accent6>
        <a:srgbClr val="00997D"/>
      </a:accent6>
      <a:hlink>
        <a:srgbClr val="C5D200"/>
      </a:hlink>
      <a:folHlink>
        <a:srgbClr val="F498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Schwarz">
      <a:srgbClr val="000000"/>
    </a:custClr>
    <a:custClr name="Weiß">
      <a:srgbClr val="FFFFFF"/>
    </a:custClr>
    <a:custClr name="Beige">
      <a:srgbClr val="F6F1E3"/>
    </a:custClr>
    <a:custClr name="Beige 50%">
      <a:srgbClr val="FBF8F1"/>
    </a:custClr>
  </a:custClrLst>
  <a:extLst>
    <a:ext uri="{05A4C25C-085E-4340-85A3-A5531E510DB2}">
      <thm15:themeFamily xmlns:thm15="http://schemas.microsoft.com/office/thememl/2012/main" name="Universität Freiburg_001-005.potx" id="{CB9028C8-51D0-4A2B-9754-061BC33F6BC4}" vid="{A65961E7-0C53-4AE2-A37F-E431C0766D54}"/>
    </a:ext>
  </a:extLst>
</a:theme>
</file>

<file path=ppt/theme/theme2.xml><?xml version="1.0" encoding="utf-8"?>
<a:theme xmlns:a="http://schemas.openxmlformats.org/drawingml/2006/main" name="UFR - Drucken">
  <a:themeElements>
    <a:clrScheme name="Universität Freiburg - Drucken">
      <a:dk1>
        <a:srgbClr val="344A9A"/>
      </a:dk1>
      <a:lt1>
        <a:srgbClr val="FFFFFF"/>
      </a:lt1>
      <a:dk2>
        <a:srgbClr val="000000"/>
      </a:dk2>
      <a:lt2>
        <a:srgbClr val="FFFFFF"/>
      </a:lt2>
      <a:accent1>
        <a:srgbClr val="344A9A"/>
      </a:accent1>
      <a:accent2>
        <a:srgbClr val="FFE863"/>
      </a:accent2>
      <a:accent3>
        <a:srgbClr val="8F6B30"/>
      </a:accent3>
      <a:accent4>
        <a:srgbClr val="F5C2ED"/>
      </a:accent4>
      <a:accent5>
        <a:srgbClr val="000149"/>
      </a:accent5>
      <a:accent6>
        <a:srgbClr val="00997D"/>
      </a:accent6>
      <a:hlink>
        <a:srgbClr val="C5D200"/>
      </a:hlink>
      <a:folHlink>
        <a:srgbClr val="F498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Schwarz">
      <a:srgbClr val="000000"/>
    </a:custClr>
    <a:custClr name="Weiß">
      <a:srgbClr val="FFFFFF"/>
    </a:custClr>
    <a:custClr name="Beige">
      <a:srgbClr val="F6F1E3"/>
    </a:custClr>
    <a:custClr name="Beige 50%">
      <a:srgbClr val="FBF8F1"/>
    </a:custClr>
  </a:custClrLst>
  <a:extLst>
    <a:ext uri="{05A4C25C-085E-4340-85A3-A5531E510DB2}">
      <thm15:themeFamily xmlns:thm15="http://schemas.microsoft.com/office/thememl/2012/main" name="Universität Freiburg_001-005.potx" id="{CB9028C8-51D0-4A2B-9754-061BC33F6BC4}" vid="{68CAB43D-1C8E-4E82-84F8-E503E4DB3DBB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DC5FCF2116514DA17BF8BD3359873C" ma:contentTypeVersion="2" ma:contentTypeDescription="Ein neues Dokument erstellen." ma:contentTypeScope="" ma:versionID="e71ec7c69b212e196e24821d9335343f">
  <xsd:schema xmlns:xsd="http://www.w3.org/2001/XMLSchema" xmlns:xs="http://www.w3.org/2001/XMLSchema" xmlns:p="http://schemas.microsoft.com/office/2006/metadata/properties" xmlns:ns2="8386ef20-d48f-42c3-b571-76391fb2a033" targetNamespace="http://schemas.microsoft.com/office/2006/metadata/properties" ma:root="true" ma:fieldsID="316f2d5ff9c3c516499c860a4662e73a" ns2:_="">
    <xsd:import namespace="8386ef20-d48f-42c3-b571-76391fb2a03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86ef20-d48f-42c3-b571-76391fb2a0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F774AB-2416-4376-A9AC-0C768065F88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98D029-2EF6-4DD5-A998-A722D97A17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86ef20-d48f-42c3-b571-76391fb2a0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praesentation</Template>
  <TotalTime>0</TotalTime>
  <Words>462</Words>
  <Application>Microsoft Office PowerPoint</Application>
  <PresentationFormat>Breitbild</PresentationFormat>
  <Paragraphs>99</Paragraphs>
  <Slides>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UFR - Präsentieren</vt:lpstr>
      <vt:lpstr>UFR - Drucken</vt:lpstr>
      <vt:lpstr>Vorstellung Service Center Studium &amp; App</vt:lpstr>
      <vt:lpstr>Service Center Studium</vt:lpstr>
      <vt:lpstr>App Weiterentwicklung Kontaktdaten Fachschaften</vt:lpstr>
      <vt:lpstr>App Weiterentwicklung Umstrukturierung &amp; Einbettung Studienstart</vt:lpstr>
      <vt:lpstr>App Weiterentwicklung Namenssuche</vt:lpstr>
      <vt:lpstr> Fragen – Anregungen 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Titelfolie Beispiel Layout: mit Siegel</dc:title>
  <dc:creator>Ruedell, Alexandra</dc:creator>
  <dc:description/>
  <cp:lastModifiedBy>Ruedell, Alexandra</cp:lastModifiedBy>
  <cp:revision>28</cp:revision>
  <dcterms:created xsi:type="dcterms:W3CDTF">2023-04-17T09:55:39Z</dcterms:created>
  <dcterms:modified xsi:type="dcterms:W3CDTF">2023-04-18T07:59:30Z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1.0.0</vt:lpwstr>
  </property>
  <property fmtid="{D5CDD505-2E9C-101B-9397-08002B2CF9AE}" pid="3" name="Build">
    <vt:lpwstr>001-005</vt:lpwstr>
  </property>
  <property fmtid="{D5CDD505-2E9C-101B-9397-08002B2CF9AE}" pid="4" name="Stand">
    <vt:lpwstr>22.02.2023</vt:lpwstr>
  </property>
  <property fmtid="{D5CDD505-2E9C-101B-9397-08002B2CF9AE}" pid="5" name="Erstellt von">
    <vt:lpwstr>office network</vt:lpwstr>
  </property>
  <property fmtid="{D5CDD505-2E9C-101B-9397-08002B2CF9AE}" pid="6" name="Autor">
    <vt:lpwstr>Martin Liepert</vt:lpwstr>
  </property>
</Properties>
</file>