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57" r:id="rId6"/>
    <p:sldId id="259" r:id="rId7"/>
    <p:sldId id="260" r:id="rId8"/>
    <p:sldId id="261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95" r:id="rId29"/>
    <p:sldId id="296" r:id="rId30"/>
    <p:sldId id="303" r:id="rId31"/>
    <p:sldId id="304" r:id="rId32"/>
    <p:sldId id="306" r:id="rId33"/>
    <p:sldId id="307" r:id="rId34"/>
    <p:sldId id="308" r:id="rId35"/>
    <p:sldId id="309" r:id="rId3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8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8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0BB45-81D0-46F3-9B13-05A4DCB15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F7AE02-CF21-4AC0-9B11-A7993E615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5BAFC1-BC32-4C06-927F-A2F2CCF5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AF5E79-BDB2-4AC0-998D-6C03987D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C9253-6DEE-404A-A6B8-9BAB3134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202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45945-451F-4CD2-B406-8ED8B26E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F52DC-E608-45F1-BCDC-05749D2BC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3BD9F3-E937-43AA-970D-2054E5B1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77043C-B8F9-4523-922A-41EE75DD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9D5537-C8A5-44C4-883E-2DE16E34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469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B5A4F1A-FB56-4F5F-8161-009DC5B99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5A96E5-CFA3-4DCD-B23C-5F74FEA28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F177B9-A6B7-400E-8563-CAD7CB28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2A60D7-E28A-403D-8672-118BB4EB7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3028B2-5238-4CC2-818F-3257773C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134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9D5B1-2DB7-45AC-A61E-04EB5FEF5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EF9C54-9E33-4C4F-8EF2-5BDB9140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122973-37B3-4D38-B767-F80F927C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C7E643-5CAA-47C3-86A5-882019946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BF3282-FE50-4F6C-B9F2-0BB462817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778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19978-7630-46B9-96CD-0D7ADA521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B8C260-98B3-4D33-A6F5-F4D4F9555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D968E0-D087-4583-A640-4B178883C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D99E5E-8806-42A3-BA78-5A4BBCA3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F7B4DA-543C-4397-848A-AC6F08932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71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F8023-7BBC-4816-AD58-6295FF2B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28241A-485B-4FD4-BDF5-5C4175806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E291AF-6DCA-4199-85FD-B64B2B2FA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080EA-8053-45B0-AC01-8334DE29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A13766-8718-4DE6-8D3D-9F1EE9EB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4B3BD6-422F-4E4E-B34D-2E081D362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574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6A40F-D885-4A39-B9E8-E21D9CF5C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BF41B0-6E12-428C-BB01-40C527B97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1E8085-8CD7-435B-825D-CF4C1FDD6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54A435F-D78C-4110-8461-A493F9D67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05B65E-D91C-4738-B634-CBA0F9B07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4DE5B0-E7F3-410C-9055-D490B4F9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59470E4-08CF-416F-87A2-A3FE8044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590940C-E58E-4EEA-AEE4-3A70F1CF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372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8079C-8D5A-48C6-AAD3-18EA28B2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F402C51-02A8-4688-BB17-8DBC4D6EF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668774-9643-48D3-8698-88C26205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EC2D17-4FBB-4E56-91F1-1F8A8655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303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98EC9C7-372D-41BD-B13E-C13BE868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B353CE1-77BA-4DF9-8A50-0753BAE2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2F3431-4058-4B96-9247-417B525E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433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55B6B-DB15-4DAF-91A7-4DB1F836F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555D85-13AD-4F4E-BA7D-97B462165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7EFA9A-98B6-4A3B-A291-2DDC717F4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4DC11D-5DFB-4E58-B48F-0CE10C2B8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E1E11E-130E-4E28-B0AD-FE163C277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E593F6-6E25-4D9A-9C0D-B5FCE41ED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957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FFB83-147D-4382-A437-900FB7EA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535D057-D9A5-463B-B68D-9E3557B93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794DB1-0D23-4201-86D5-FD3E4A82E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887D89-E429-4AB3-A2AB-BB5A906E7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BC7D04-F4A4-4F46-ACDF-35F46FDA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E5B477-518B-48A2-845F-A63396056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213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E247F5-5A03-4275-A19D-486EC42C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951D6C-2BF2-4AA9-AA8D-DCB9B51DD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2DCF65-D12D-4991-97C3-DEE8E5CC3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DEF45-56E4-41D5-8BFA-FD940B3906A4}" type="datetimeFigureOut">
              <a:rPr lang="en-DE" smtClean="0"/>
              <a:t>25/04/2019</a:t>
            </a:fld>
            <a:endParaRPr lang="en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E9FA1B-8EC9-4132-A634-EB75C1843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BD536C-219A-40C8-8A94-666008CBC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7729B-731C-46CA-AF34-471A34A8DCEB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526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B0143-A073-45F4-92DD-F9599D32C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Best2 – Beeinträchtigt Studieren</a:t>
            </a:r>
            <a:endParaRPr lang="en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659589-0020-4327-82A4-0DF26CCFD3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Sonderauswertung für die Uni Freiburg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12380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6C9CC90-5398-462D-8496-E1C9746A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Soziodemographie</a:t>
            </a:r>
            <a:endParaRPr lang="en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611A00-37EC-4935-81E9-6542AE5D3C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32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lte Leute, die Foto selfie Illustration machen. Ãlteres Mann- und FrauenlÃ¤cheln der Karikatur Kostenlose Vektoren">
            <a:extLst>
              <a:ext uri="{FF2B5EF4-FFF2-40B4-BE49-F238E27FC236}">
                <a16:creationId xmlns:a16="http://schemas.microsoft.com/office/drawing/2014/main" id="{9544814A-EA4B-445C-8DBB-B4FC9144C5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95" b="6204"/>
          <a:stretch/>
        </p:blipFill>
        <p:spPr bwMode="auto">
          <a:xfrm>
            <a:off x="6096000" y="1165860"/>
            <a:ext cx="5181185" cy="259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4B4AD6D-F757-4D1B-B887-7E31CE69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Geschlecht 				 Alter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94A770-1EA0-4A30-B27A-B8B2E1F67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296375"/>
          </a:xfrm>
        </p:spPr>
        <p:txBody>
          <a:bodyPr/>
          <a:lstStyle/>
          <a:p>
            <a:r>
              <a:rPr lang="de-DE" dirty="0"/>
              <a:t>Weiblich: 69,5%</a:t>
            </a:r>
          </a:p>
          <a:p>
            <a:r>
              <a:rPr lang="de-DE" dirty="0"/>
              <a:t>Männlich: 27,5%</a:t>
            </a:r>
          </a:p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Kann/will mich nicht einordnen: 3% (Erprobungskategorie)</a:t>
            </a:r>
            <a:endParaRPr lang="en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CFF500-2D22-4358-8041-01F521DD3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5015" y="4061563"/>
            <a:ext cx="5181600" cy="2431312"/>
          </a:xfrm>
        </p:spPr>
        <p:txBody>
          <a:bodyPr/>
          <a:lstStyle/>
          <a:p>
            <a:r>
              <a:rPr lang="de-DE" dirty="0"/>
              <a:t>21-24J.: 15,9%</a:t>
            </a:r>
          </a:p>
          <a:p>
            <a:r>
              <a:rPr lang="de-DE" dirty="0"/>
              <a:t>Bis 20J.: 39,9%</a:t>
            </a:r>
          </a:p>
          <a:p>
            <a:r>
              <a:rPr lang="de-DE" dirty="0"/>
              <a:t>25-30J.: 34,1%</a:t>
            </a:r>
          </a:p>
          <a:p>
            <a:r>
              <a:rPr lang="de-DE" dirty="0"/>
              <a:t>31+: 10,1%</a:t>
            </a:r>
            <a:endParaRPr lang="en-DE" dirty="0"/>
          </a:p>
        </p:txBody>
      </p:sp>
      <p:pic>
        <p:nvPicPr>
          <p:cNvPr id="6" name="Picture 2" descr="https://imgl.krone.at/scaled/1564906/va7941b/630x356">
            <a:extLst>
              <a:ext uri="{FF2B5EF4-FFF2-40B4-BE49-F238E27FC236}">
                <a16:creationId xmlns:a16="http://schemas.microsoft.com/office/drawing/2014/main" id="{601A2EFC-B70B-46E7-9493-9F40699CD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8" r="24086" b="470"/>
          <a:stretch/>
        </p:blipFill>
        <p:spPr bwMode="auto">
          <a:xfrm>
            <a:off x="2363369" y="4122000"/>
            <a:ext cx="2131262" cy="238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351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FD8DB-DA4F-4E05-BA7B-42177BA9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Höchster Schulabschluss der Eltern</a:t>
            </a:r>
            <a:endParaRPr lang="en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6DB04B9-FBE0-4517-9326-0015135CB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269207"/>
            <a:ext cx="5157787" cy="823912"/>
          </a:xfrm>
        </p:spPr>
        <p:txBody>
          <a:bodyPr/>
          <a:lstStyle/>
          <a:p>
            <a:r>
              <a:rPr lang="de-DE" dirty="0"/>
              <a:t>Mutter	</a:t>
            </a:r>
            <a:endParaRPr lang="en-DE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A3F931A8-8E09-403D-8CBB-3A375D34107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9417937"/>
              </p:ext>
            </p:extLst>
          </p:nvPr>
        </p:nvGraphicFramePr>
        <p:xfrm>
          <a:off x="836612" y="2209325"/>
          <a:ext cx="5157789" cy="431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19263">
                  <a:extLst>
                    <a:ext uri="{9D8B030D-6E8A-4147-A177-3AD203B41FA5}">
                      <a16:colId xmlns:a16="http://schemas.microsoft.com/office/drawing/2014/main" val="3574285266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3368362746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267692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</a:t>
                      </a:r>
                      <a:endParaRPr lang="en-DE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15454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Allgemeine/fachgebundene Hochschulreife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43,9%</a:t>
                      </a:r>
                      <a:endParaRPr lang="en-DE" b="1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36,7%</a:t>
                      </a:r>
                      <a:endParaRPr lang="en-DE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2125431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Fachhochschulreife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8,8%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8,1%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42510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Realschule/10. Klasse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27,6%</a:t>
                      </a:r>
                      <a:endParaRPr lang="en-DE" b="1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33%</a:t>
                      </a:r>
                      <a:endParaRPr lang="en-DE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161344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Haupt./Volksschulabschluss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16,6%</a:t>
                      </a:r>
                      <a:endParaRPr lang="en-DE" b="1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16%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4409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Anderer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0,8%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1,5%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2574660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Keinen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1,1%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1,9%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21971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Weiß nicht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2,5%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2,8%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438491933"/>
                  </a:ext>
                </a:extLst>
              </a:tr>
            </a:tbl>
          </a:graphicData>
        </a:graphic>
      </p:graphicFrame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C68761B-77BA-4652-B5E9-BCE043BD5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69207"/>
            <a:ext cx="5183188" cy="823912"/>
          </a:xfrm>
        </p:spPr>
        <p:txBody>
          <a:bodyPr/>
          <a:lstStyle/>
          <a:p>
            <a:r>
              <a:rPr lang="de-DE" dirty="0"/>
              <a:t>Vater</a:t>
            </a:r>
            <a:endParaRPr lang="en-DE" dirty="0"/>
          </a:p>
        </p:txBody>
      </p:sp>
      <p:graphicFrame>
        <p:nvGraphicFramePr>
          <p:cNvPr id="11" name="Inhaltsplatzhalter 4">
            <a:extLst>
              <a:ext uri="{FF2B5EF4-FFF2-40B4-BE49-F238E27FC236}">
                <a16:creationId xmlns:a16="http://schemas.microsoft.com/office/drawing/2014/main" id="{737D8E46-DFDD-4CBF-BE39-6241C24C0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524878"/>
              </p:ext>
            </p:extLst>
          </p:nvPr>
        </p:nvGraphicFramePr>
        <p:xfrm>
          <a:off x="6197601" y="2209325"/>
          <a:ext cx="5157789" cy="431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19263">
                  <a:extLst>
                    <a:ext uri="{9D8B030D-6E8A-4147-A177-3AD203B41FA5}">
                      <a16:colId xmlns:a16="http://schemas.microsoft.com/office/drawing/2014/main" val="3574285266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3368362746"/>
                    </a:ext>
                  </a:extLst>
                </a:gridCol>
                <a:gridCol w="1719263">
                  <a:extLst>
                    <a:ext uri="{9D8B030D-6E8A-4147-A177-3AD203B41FA5}">
                      <a16:colId xmlns:a16="http://schemas.microsoft.com/office/drawing/2014/main" val="267692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</a:t>
                      </a:r>
                      <a:endParaRPr lang="en-DE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15454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Allgemeine/fachgebundene Hochschulreife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48,2%</a:t>
                      </a:r>
                      <a:endParaRPr lang="en-DE" b="1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40%</a:t>
                      </a:r>
                      <a:endParaRPr lang="en-DE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2125431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Fachhochschulreife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10%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10,3%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42510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Realschule/10. Klasse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17,2%</a:t>
                      </a:r>
                      <a:endParaRPr lang="en-DE" b="1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21,7%</a:t>
                      </a:r>
                      <a:endParaRPr lang="en-DE" dirty="0"/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161344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Haupt./Volksschulabschluss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19,4%</a:t>
                      </a:r>
                      <a:endParaRPr lang="en-DE" b="1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19,6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4409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Anderer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0,8%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1,4%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2574660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Keinen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0,8%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1,7%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21971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Weiß nicht</a:t>
                      </a:r>
                      <a:endParaRPr lang="en-DE" dirty="0"/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3,6%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91020" marR="910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5,2%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91020" marR="91020"/>
                </a:tc>
                <a:extLst>
                  <a:ext uri="{0D108BD9-81ED-4DB2-BD59-A6C34878D82A}">
                    <a16:rowId xmlns:a16="http://schemas.microsoft.com/office/drawing/2014/main" val="3438491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3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FD8DB-DA4F-4E05-BA7B-42177BA9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Nicht-/akademische Herkunft</a:t>
            </a:r>
            <a:endParaRPr lang="en-DE" dirty="0"/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8FA3AA44-82DD-41B6-B37B-2E41FE0B71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355683"/>
              </p:ext>
            </p:extLst>
          </p:nvPr>
        </p:nvGraphicFramePr>
        <p:xfrm>
          <a:off x="838200" y="1879340"/>
          <a:ext cx="8511540" cy="33848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37180">
                  <a:extLst>
                    <a:ext uri="{9D8B030D-6E8A-4147-A177-3AD203B41FA5}">
                      <a16:colId xmlns:a16="http://schemas.microsoft.com/office/drawing/2014/main" val="3395167326"/>
                    </a:ext>
                  </a:extLst>
                </a:gridCol>
                <a:gridCol w="2837180">
                  <a:extLst>
                    <a:ext uri="{9D8B030D-6E8A-4147-A177-3AD203B41FA5}">
                      <a16:colId xmlns:a16="http://schemas.microsoft.com/office/drawing/2014/main" val="357301801"/>
                    </a:ext>
                  </a:extLst>
                </a:gridCol>
                <a:gridCol w="2837180">
                  <a:extLst>
                    <a:ext uri="{9D8B030D-6E8A-4147-A177-3AD203B41FA5}">
                      <a16:colId xmlns:a16="http://schemas.microsoft.com/office/drawing/2014/main" val="3492210767"/>
                    </a:ext>
                  </a:extLst>
                </a:gridCol>
              </a:tblGrid>
              <a:tr h="1647508">
                <a:tc>
                  <a:txBody>
                    <a:bodyPr/>
                    <a:lstStyle/>
                    <a:p>
                      <a:r>
                        <a:rPr lang="de-DE" sz="3600" dirty="0"/>
                        <a:t>Nicht-akademisches Elternhaus</a:t>
                      </a:r>
                      <a:endParaRPr lang="en-D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/>
                        <a:t>41,6%</a:t>
                      </a:r>
                      <a:endParaRPr lang="en-D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/>
                        <a:t>50,4%</a:t>
                      </a:r>
                      <a:endParaRPr lang="en-DE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911942"/>
                  </a:ext>
                </a:extLst>
              </a:tr>
              <a:tr h="1647508">
                <a:tc>
                  <a:txBody>
                    <a:bodyPr/>
                    <a:lstStyle/>
                    <a:p>
                      <a:r>
                        <a:rPr lang="de-DE" sz="3600" dirty="0"/>
                        <a:t>Akademisches Elternhaus</a:t>
                      </a:r>
                      <a:endParaRPr lang="en-D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/>
                        <a:t>58,4%</a:t>
                      </a:r>
                      <a:endParaRPr lang="en-D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/>
                        <a:t>49,6%</a:t>
                      </a:r>
                      <a:endParaRPr lang="en-DE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111233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6E7D2837-6FDE-4735-8A43-4C6AC45BE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723" y="1867979"/>
            <a:ext cx="2402478" cy="339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20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4F51B-B5AE-4B19-A0A5-2E138989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Hochschulzugang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11D251-5217-4686-A9EA-AB9B06AB7D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3633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535DE-A6FF-4D53-A965-BD6C7F75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 des Studiums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05130-D7E3-4DE2-B5B2-5CCA7D677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353800" cy="5532119"/>
          </a:xfrm>
        </p:spPr>
        <p:txBody>
          <a:bodyPr>
            <a:normAutofit lnSpcReduction="10000"/>
          </a:bodyPr>
          <a:lstStyle/>
          <a:p>
            <a:r>
              <a:rPr lang="de-DE" dirty="0"/>
              <a:t>Hat die Beeinträchtigung die </a:t>
            </a:r>
            <a:r>
              <a:rPr lang="de-DE" b="1" dirty="0"/>
              <a:t>Entscheidung</a:t>
            </a:r>
            <a:r>
              <a:rPr lang="de-DE" dirty="0"/>
              <a:t> zum Studiengang beeinflusst?</a:t>
            </a:r>
          </a:p>
          <a:p>
            <a:pPr lvl="1"/>
            <a:r>
              <a:rPr lang="de-DE" sz="2800" dirty="0"/>
              <a:t>Sehr/eher stark: 17,4%</a:t>
            </a:r>
          </a:p>
          <a:p>
            <a:pPr lvl="1"/>
            <a:r>
              <a:rPr lang="de-DE" sz="2800" dirty="0"/>
              <a:t>Teils/teils: 18,1%</a:t>
            </a:r>
          </a:p>
          <a:p>
            <a:pPr lvl="1"/>
            <a:r>
              <a:rPr lang="de-DE" sz="2800" dirty="0"/>
              <a:t>Eher/sehr schwach: 21,8%</a:t>
            </a:r>
          </a:p>
          <a:p>
            <a:pPr lvl="1"/>
            <a:r>
              <a:rPr lang="de-DE" sz="2800" dirty="0"/>
              <a:t>Gar nicht: 42,6%</a:t>
            </a:r>
          </a:p>
          <a:p>
            <a:r>
              <a:rPr lang="de-DE" dirty="0"/>
              <a:t>Wollten sie </a:t>
            </a:r>
            <a:r>
              <a:rPr lang="de-DE" b="1" dirty="0"/>
              <a:t>ursprünglich einen anderen Studiengang </a:t>
            </a:r>
            <a:r>
              <a:rPr lang="de-DE" dirty="0"/>
              <a:t>studieren? (Studierende, die beeinflusst wurden durch Beeinträchtigung)</a:t>
            </a:r>
          </a:p>
          <a:p>
            <a:pPr lvl="1"/>
            <a:r>
              <a:rPr lang="de-DE" sz="2800" dirty="0"/>
              <a:t>Ja, aber ich habe auf Grund der Beeinträchtigung mich wo anders eingeschrieben bzw. den alten Studiengang abgebrochen </a:t>
            </a:r>
            <a:r>
              <a:rPr lang="de-DE" sz="2800" b="1" dirty="0"/>
              <a:t>– 26,6% (Bund: 19,8%)</a:t>
            </a:r>
          </a:p>
          <a:p>
            <a:pPr lvl="1"/>
            <a:r>
              <a:rPr lang="de-DE" sz="2800" dirty="0"/>
              <a:t>Ja, aber ich habe mich unabhängig der Beeinträchtigung umentschieden – </a:t>
            </a:r>
            <a:r>
              <a:rPr lang="de-DE" sz="2800" b="1" dirty="0"/>
              <a:t>20,1%</a:t>
            </a:r>
          </a:p>
          <a:p>
            <a:pPr lvl="1"/>
            <a:r>
              <a:rPr lang="de-DE" sz="2800" dirty="0"/>
              <a:t>Nein, mein derzeitiger Studiengang war meine erste Wahl – </a:t>
            </a:r>
            <a:r>
              <a:rPr lang="de-DE" sz="2800" b="1" dirty="0"/>
              <a:t>53,3%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83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535DE-A6FF-4D53-A965-BD6C7F75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 des Studiums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05130-D7E3-4DE2-B5B2-5CCA7D677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de-DE" dirty="0"/>
              <a:t>Haben sie einen </a:t>
            </a:r>
            <a:r>
              <a:rPr lang="de-DE" b="1" dirty="0"/>
              <a:t>Härtefallantrag/Nachteilsausgleich </a:t>
            </a:r>
            <a:r>
              <a:rPr lang="de-DE" dirty="0"/>
              <a:t>bei der Bewerbung gestellt?</a:t>
            </a:r>
          </a:p>
          <a:p>
            <a:pPr lvl="1"/>
            <a:r>
              <a:rPr lang="de-DE" sz="2800" dirty="0"/>
              <a:t>Ja: </a:t>
            </a:r>
            <a:r>
              <a:rPr lang="de-DE" sz="2800" b="1" dirty="0"/>
              <a:t>9,4%</a:t>
            </a:r>
          </a:p>
          <a:p>
            <a:pPr lvl="1"/>
            <a:r>
              <a:rPr lang="de-DE" sz="2800" dirty="0"/>
              <a:t>Nein: 90,6% (Bund: 89,9%)</a:t>
            </a:r>
          </a:p>
          <a:p>
            <a:pPr lvl="1"/>
            <a:r>
              <a:rPr lang="de-DE" sz="2800" dirty="0"/>
              <a:t>Weiß ich nicht (mehr): 0</a:t>
            </a:r>
          </a:p>
          <a:p>
            <a:r>
              <a:rPr lang="de-DE" dirty="0"/>
              <a:t>Ist ihr Studiengang </a:t>
            </a:r>
            <a:r>
              <a:rPr lang="de-DE" b="1" dirty="0"/>
              <a:t>zulassungsbeschränkt</a:t>
            </a:r>
            <a:r>
              <a:rPr lang="de-DE" dirty="0"/>
              <a:t>?</a:t>
            </a:r>
          </a:p>
          <a:p>
            <a:pPr lvl="1"/>
            <a:r>
              <a:rPr lang="de-DE" sz="2800" dirty="0"/>
              <a:t>Ja: </a:t>
            </a:r>
            <a:r>
              <a:rPr lang="de-DE" sz="2800" b="1" dirty="0"/>
              <a:t>69% </a:t>
            </a:r>
            <a:r>
              <a:rPr lang="de-DE" sz="2800" dirty="0"/>
              <a:t>(Bund </a:t>
            </a:r>
            <a:r>
              <a:rPr lang="de-DE" sz="2800" b="1" dirty="0"/>
              <a:t>63,7%</a:t>
            </a:r>
            <a:r>
              <a:rPr lang="de-DE" sz="2800" dirty="0"/>
              <a:t>, BaWü: 63,1%)</a:t>
            </a:r>
          </a:p>
          <a:p>
            <a:pPr lvl="1"/>
            <a:r>
              <a:rPr lang="de-DE" sz="2800" dirty="0"/>
              <a:t>Nein: 22,8%</a:t>
            </a:r>
          </a:p>
          <a:p>
            <a:pPr lvl="1"/>
            <a:r>
              <a:rPr lang="de-DE" sz="2800" dirty="0"/>
              <a:t>Weiß ich nicht: 8,2%</a:t>
            </a:r>
          </a:p>
          <a:p>
            <a:endParaRPr lang="de-DE" dirty="0"/>
          </a:p>
        </p:txBody>
      </p:sp>
      <p:pic>
        <p:nvPicPr>
          <p:cNvPr id="4" name="Picture 4" descr="https://t4.ftcdn.net/jpg/00/10/17/55/240_F_10175565_CMyKvL55VtXdTOOiItKz8WxTN9PcDTHF.jpg">
            <a:extLst>
              <a:ext uri="{FF2B5EF4-FFF2-40B4-BE49-F238E27FC236}">
                <a16:creationId xmlns:a16="http://schemas.microsoft.com/office/drawing/2014/main" id="{B6EA05FB-9949-4E0A-988B-009BAEF3A7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663" b="14960"/>
          <a:stretch/>
        </p:blipFill>
        <p:spPr bwMode="auto">
          <a:xfrm>
            <a:off x="7477760" y="3931920"/>
            <a:ext cx="4714240" cy="2926080"/>
          </a:xfrm>
          <a:prstGeom prst="rect">
            <a:avLst/>
          </a:prstGeom>
          <a:noFill/>
          <a:effectLst>
            <a:outerShdw blurRad="787400" dist="38100" dir="18900000" sx="109000" sy="109000" algn="bl" rotWithShape="0">
              <a:prstClr val="black">
                <a:alpha val="12000"/>
              </a:prstClr>
            </a:outerShdw>
            <a:softEdge rad="457200"/>
          </a:effectLst>
        </p:spPr>
      </p:pic>
    </p:spTree>
    <p:extLst>
      <p:ext uri="{BB962C8B-B14F-4D97-AF65-F5344CB8AC3E}">
        <p14:creationId xmlns:p14="http://schemas.microsoft.com/office/powerpoint/2010/main" val="455006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E23921A-9785-454B-A318-16A9BE7BD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878420"/>
              </p:ext>
            </p:extLst>
          </p:nvPr>
        </p:nvGraphicFramePr>
        <p:xfrm>
          <a:off x="518160" y="1694605"/>
          <a:ext cx="11155680" cy="479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1190">
                  <a:extLst>
                    <a:ext uri="{9D8B030D-6E8A-4147-A177-3AD203B41FA5}">
                      <a16:colId xmlns:a16="http://schemas.microsoft.com/office/drawing/2014/main" val="1481719767"/>
                    </a:ext>
                  </a:extLst>
                </a:gridCol>
                <a:gridCol w="2144490">
                  <a:extLst>
                    <a:ext uri="{9D8B030D-6E8A-4147-A177-3AD203B41FA5}">
                      <a16:colId xmlns:a16="http://schemas.microsoft.com/office/drawing/2014/main" val="1848197957"/>
                    </a:ext>
                  </a:extLst>
                </a:gridCol>
              </a:tblGrid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(Mehrfachnennung möglich)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304383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Gute Studierbarkeit (Vereinbarkeit mit meiner Beeinträchtigung)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29,2%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387696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Gute Ausstattung/Begleitangebot/Barrierefreiheit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1,2%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001402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Kommt meinem ursprünglichen „Wunschstudiengang“ am nächsten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36,8</a:t>
                      </a:r>
                      <a:r>
                        <a:rPr lang="de-DE" dirty="0"/>
                        <a:t>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58108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Vorhandensein notwendiger Unterstützung am Hochschulstandort (z.B. medizinische, psychologische Betreuung, barrierefreier Nahverkehr, soziales Umfeld)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25,7% </a:t>
                      </a:r>
                    </a:p>
                    <a:p>
                      <a:pPr algn="ctr"/>
                      <a:r>
                        <a:rPr lang="de-DE" b="1" dirty="0"/>
                        <a:t>(Bund: 14,5%)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201603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Empfehlung vom sozialen Umfeld 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29,2%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526961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Empfehlung von Berater*innen (z.B. Schule/Hochschule/Arbeitsagentur)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578214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Vereinbarkeit meiner Beeinträchtigung mit späteren Beschäftigungsmöglichkeiten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22,2</a:t>
                      </a:r>
                      <a:r>
                        <a:rPr lang="de-DE" dirty="0"/>
                        <a:t>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22022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Möglichkeit mit meiner Beeinträchtigung in Teilzeit zu studieren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4,7%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09155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Geringere Hürden bei der Zulassung (z.B. keine Beschränkung)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20,5%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560872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/>
                        <a:t>Andere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47486"/>
                  </a:ext>
                </a:extLst>
              </a:tr>
            </a:tbl>
          </a:graphicData>
        </a:graphic>
      </p:graphicFrame>
      <p:sp>
        <p:nvSpPr>
          <p:cNvPr id="9" name="Titel 8">
            <a:extLst>
              <a:ext uri="{FF2B5EF4-FFF2-40B4-BE49-F238E27FC236}">
                <a16:creationId xmlns:a16="http://schemas.microsoft.com/office/drawing/2014/main" id="{A1F9D727-D31E-4FA4-9CC8-628F30146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dirty="0"/>
              <a:t>Welche Aspekte haben die Wahl beeinflusst (Studierende, die durch Beeinträchtigung bei Studienwahl beeinflusst wurden)</a:t>
            </a:r>
            <a:br>
              <a:rPr lang="de-DE" dirty="0"/>
            </a:b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77986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75DBE-3201-4849-9F6A-04003301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100" dirty="0"/>
              <a:t>In welchen Bereichen hätten sie sich im 1.+2. Semester mehr Hilfe gewünscht? (Studierende, die vor Aufnahme des Studiums beeinträchtigt waren)</a:t>
            </a:r>
            <a:endParaRPr lang="en-DE" sz="3100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B41B6153-67E8-4CDA-A9E1-2B050D990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596228"/>
              </p:ext>
            </p:extLst>
          </p:nvPr>
        </p:nvGraphicFramePr>
        <p:xfrm>
          <a:off x="838200" y="1690688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4300">
                  <a:extLst>
                    <a:ext uri="{9D8B030D-6E8A-4147-A177-3AD203B41FA5}">
                      <a16:colId xmlns:a16="http://schemas.microsoft.com/office/drawing/2014/main" val="2015433863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1101532132"/>
                    </a:ext>
                  </a:extLst>
                </a:gridCol>
                <a:gridCol w="1363980">
                  <a:extLst>
                    <a:ext uri="{9D8B030D-6E8A-4147-A177-3AD203B41FA5}">
                      <a16:colId xmlns:a16="http://schemas.microsoft.com/office/drawing/2014/main" val="4225711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Mehrfachnennung möglich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047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Umgang mit der eigenen Beeinträchtigung im Studium (z.B. Outing)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30,4%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51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Kommunikation/Kontaktaufnahme mit Lehrenden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25,7%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17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Kommunikation/Kontaktaufnahme mit Prüfungsämtern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27,6%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18,8%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42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Vereinbarung eines individuellen Studienverlaufsplan, Teilzeitstudium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31,3%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212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Nachteilsausgleichsbeantragung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38,8%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303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Umgang mit beeinträchtigungsbezogenen Fehlzeiten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45,8%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39%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03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Organisation und Nutzung von technischen Hilfsmitteln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4,2%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5,8%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32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Organisation und Nutzung von Studienassistenzen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6,5%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141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Aneignung bedarfsgerechter Arbeitstechniken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12,6%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Studienfinanzierung/Finanzierung beeinträchtigungsbedingter Mehrbedarfe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15,4%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20,7%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864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Andere Bereiche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2,8%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11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Ich habe keine Unterstützung benötigt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22,4%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222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109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57308-9D85-4DD2-B466-67328C013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Beeinträchtigungsbezogene Schwierigkeiten im Studium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24628F-C174-4D4E-95A9-264FF9C7B7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444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9A4F1-AF39-4392-A382-AEA87BF2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Rahmen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494B2B-AEA3-41A1-BA2B-DFC77DF3A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366 Teilnehmende aus Freiburg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C969CA14-E03A-4CBC-B347-5A9D005DF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5746"/>
              </p:ext>
            </p:extLst>
          </p:nvPr>
        </p:nvGraphicFramePr>
        <p:xfrm>
          <a:off x="1183639" y="2637927"/>
          <a:ext cx="9824721" cy="3539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000">
                  <a:extLst>
                    <a:ext uri="{9D8B030D-6E8A-4147-A177-3AD203B41FA5}">
                      <a16:colId xmlns:a16="http://schemas.microsoft.com/office/drawing/2014/main" val="1183579740"/>
                    </a:ext>
                  </a:extLst>
                </a:gridCol>
                <a:gridCol w="1899921">
                  <a:extLst>
                    <a:ext uri="{9D8B030D-6E8A-4147-A177-3AD203B41FA5}">
                      <a16:colId xmlns:a16="http://schemas.microsoft.com/office/drawing/2014/main" val="61586798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909028127"/>
                    </a:ext>
                  </a:extLst>
                </a:gridCol>
              </a:tblGrid>
              <a:tr h="309085">
                <a:tc>
                  <a:txBody>
                    <a:bodyPr/>
                    <a:lstStyle/>
                    <a:p>
                      <a:r>
                        <a:rPr lang="de-DE" dirty="0"/>
                        <a:t>Verteilung nach Fach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41825"/>
                  </a:ext>
                </a:extLst>
              </a:tr>
              <a:tr h="430076">
                <a:tc>
                  <a:txBody>
                    <a:bodyPr/>
                    <a:lstStyle/>
                    <a:p>
                      <a:r>
                        <a:rPr lang="de-DE" dirty="0"/>
                        <a:t>Geisteswissenschaften (inkl. Sport)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34,3%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19,2%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591029"/>
                  </a:ext>
                </a:extLst>
              </a:tr>
              <a:tr h="430076">
                <a:tc>
                  <a:txBody>
                    <a:bodyPr/>
                    <a:lstStyle/>
                    <a:p>
                      <a:r>
                        <a:rPr lang="de-DE" dirty="0"/>
                        <a:t>Rechts-/Wirtschafts-/Sozialwissenschaften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26,4%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33,5%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41604"/>
                  </a:ext>
                </a:extLst>
              </a:tr>
              <a:tr h="430076">
                <a:tc>
                  <a:txBody>
                    <a:bodyPr/>
                    <a:lstStyle/>
                    <a:p>
                      <a:r>
                        <a:rPr lang="de-DE" dirty="0"/>
                        <a:t>Mathematik, Naturwissenschaften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21,7%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002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Humanmedizin/Gesundheitswissenschaft</a:t>
                      </a:r>
                      <a:endParaRPr lang="en-DE" dirty="0"/>
                    </a:p>
                    <a:p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10,7%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5,3%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914291"/>
                  </a:ext>
                </a:extLst>
              </a:tr>
              <a:tr h="447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Agrar-/Fort-/Ernährungswissenschaften, Veterinärmedizin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3,6%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556847"/>
                  </a:ext>
                </a:extLst>
              </a:tr>
              <a:tr h="309085">
                <a:tc>
                  <a:txBody>
                    <a:bodyPr/>
                    <a:lstStyle/>
                    <a:p>
                      <a:r>
                        <a:rPr lang="de-DE" dirty="0"/>
                        <a:t>Ingenieurwissenschaften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2,7%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21,4%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494707"/>
                  </a:ext>
                </a:extLst>
              </a:tr>
              <a:tr h="430076">
                <a:tc>
                  <a:txBody>
                    <a:bodyPr/>
                    <a:lstStyle/>
                    <a:p>
                      <a:r>
                        <a:rPr lang="de-DE" dirty="0"/>
                        <a:t>Kunst, Kunstwissenschaften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3,6%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864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046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083DF-C2BA-47B8-8B49-C8926C4CA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 hatten sie Schwierigkeiten?</a:t>
            </a:r>
            <a:endParaRPr lang="en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199A95C8-45D9-46DC-8B4E-19E1685A87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134409"/>
              </p:ext>
            </p:extLst>
          </p:nvPr>
        </p:nvGraphicFramePr>
        <p:xfrm>
          <a:off x="838199" y="1515979"/>
          <a:ext cx="10515599" cy="46816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799664">
                  <a:extLst>
                    <a:ext uri="{9D8B030D-6E8A-4147-A177-3AD203B41FA5}">
                      <a16:colId xmlns:a16="http://schemas.microsoft.com/office/drawing/2014/main" val="3758288073"/>
                    </a:ext>
                  </a:extLst>
                </a:gridCol>
                <a:gridCol w="1715935">
                  <a:extLst>
                    <a:ext uri="{9D8B030D-6E8A-4147-A177-3AD203B41FA5}">
                      <a16:colId xmlns:a16="http://schemas.microsoft.com/office/drawing/2014/main" val="3209146327"/>
                    </a:ext>
                  </a:extLst>
                </a:gridCol>
              </a:tblGrid>
              <a:tr h="479886">
                <a:tc>
                  <a:txBody>
                    <a:bodyPr/>
                    <a:lstStyle/>
                    <a:p>
                      <a:r>
                        <a:rPr lang="de-DE" dirty="0"/>
                        <a:t>(Mehrfachnennung möglich)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993011"/>
                  </a:ext>
                </a:extLst>
              </a:tr>
              <a:tr h="828297">
                <a:tc>
                  <a:txBody>
                    <a:bodyPr/>
                    <a:lstStyle/>
                    <a:p>
                      <a:r>
                        <a:rPr lang="de-DE" sz="2800" dirty="0"/>
                        <a:t>Bauliche Barrierefreiheit, räumliche Bedingungen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6,9%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963162"/>
                  </a:ext>
                </a:extLst>
              </a:tr>
              <a:tr h="527663">
                <a:tc>
                  <a:txBody>
                    <a:bodyPr/>
                    <a:lstStyle/>
                    <a:p>
                      <a:r>
                        <a:rPr lang="de-DE" sz="2800" dirty="0"/>
                        <a:t>Studienorganisation, Lehre und Lernen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56,3%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266159"/>
                  </a:ext>
                </a:extLst>
              </a:tr>
              <a:tr h="527663">
                <a:tc>
                  <a:txBody>
                    <a:bodyPr/>
                    <a:lstStyle/>
                    <a:p>
                      <a:r>
                        <a:rPr lang="de-DE" sz="2800" dirty="0"/>
                        <a:t>Prüfungen, Hausarbeiten, etc.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64,6%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71435"/>
                  </a:ext>
                </a:extLst>
              </a:tr>
              <a:tr h="962208">
                <a:tc>
                  <a:txBody>
                    <a:bodyPr/>
                    <a:lstStyle/>
                    <a:p>
                      <a:r>
                        <a:rPr lang="de-DE" sz="2800" dirty="0"/>
                        <a:t>Soziales Miteinander und Kommunikation an der Hochschule 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47,3%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812614"/>
                  </a:ext>
                </a:extLst>
              </a:tr>
              <a:tr h="527663">
                <a:tc>
                  <a:txBody>
                    <a:bodyPr/>
                    <a:lstStyle/>
                    <a:p>
                      <a:r>
                        <a:rPr lang="de-DE" sz="2800" dirty="0"/>
                        <a:t>Andere Studienbereiche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6%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53967"/>
                  </a:ext>
                </a:extLst>
              </a:tr>
              <a:tr h="828297">
                <a:tc>
                  <a:txBody>
                    <a:bodyPr/>
                    <a:lstStyle/>
                    <a:p>
                      <a:r>
                        <a:rPr lang="de-DE" sz="2800" dirty="0"/>
                        <a:t>Ich habe derzeit keine Schwierigkeiten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10,4%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9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78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13758-291E-4D97-9B5C-BAE189CC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Leistungsnachweise LN –was bereitet Schwierigkeiten bzgl. der Beeinträchtigung(en)</a:t>
            </a:r>
            <a:endParaRPr lang="en-DE" sz="2400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7623836-0A99-4536-B4E7-A974C2AC1E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92314"/>
              </p:ext>
            </p:extLst>
          </p:nvPr>
        </p:nvGraphicFramePr>
        <p:xfrm>
          <a:off x="838200" y="1690688"/>
          <a:ext cx="9197341" cy="45646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637021">
                  <a:extLst>
                    <a:ext uri="{9D8B030D-6E8A-4147-A177-3AD203B41FA5}">
                      <a16:colId xmlns:a16="http://schemas.microsoft.com/office/drawing/2014/main" val="3505613673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320747212"/>
                    </a:ext>
                  </a:extLst>
                </a:gridCol>
              </a:tblGrid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(Mehrfachnennung möglich)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726945"/>
                  </a:ext>
                </a:extLst>
              </a:tr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Prüfungsdichte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39,6%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65907"/>
                  </a:ext>
                </a:extLst>
              </a:tr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Wiederholung/Verschiebung von LN (Alternativtermine, Flexibilität)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30,8%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940799"/>
                  </a:ext>
                </a:extLst>
              </a:tr>
              <a:tr h="664322">
                <a:tc>
                  <a:txBody>
                    <a:bodyPr/>
                    <a:lstStyle/>
                    <a:p>
                      <a:r>
                        <a:rPr lang="de-DE" dirty="0"/>
                        <a:t>Vorgaben zu An- und Abmeldung von Prüfungen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23,6% </a:t>
                      </a:r>
                    </a:p>
                    <a:p>
                      <a:pPr algn="ctr"/>
                      <a:r>
                        <a:rPr lang="de-DE" b="1" dirty="0"/>
                        <a:t>(Bund: 17,4%)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78076"/>
                  </a:ext>
                </a:extLst>
              </a:tr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Dauer von Prüfungen/Abgabefristen von Hausarbeiten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30,8%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344428"/>
                  </a:ext>
                </a:extLst>
              </a:tr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Art der Prüfungen/LN (z.B. schriftlich/mündlich)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23,9%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614173"/>
                  </a:ext>
                </a:extLst>
              </a:tr>
              <a:tr h="771491">
                <a:tc>
                  <a:txBody>
                    <a:bodyPr/>
                    <a:lstStyle/>
                    <a:p>
                      <a:r>
                        <a:rPr lang="de-DE" dirty="0"/>
                        <a:t>Fehlende/unzureichende Möglichkeit zur Unterbrechung (Toilette, Medikamenteneinnahmen)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52282"/>
                  </a:ext>
                </a:extLst>
              </a:tr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Prüfungsumgebung (Anpassung fehlend/mangelhaft)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7,7%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52969"/>
                  </a:ext>
                </a:extLst>
              </a:tr>
              <a:tr h="446974">
                <a:tc>
                  <a:txBody>
                    <a:bodyPr/>
                    <a:lstStyle/>
                    <a:p>
                      <a:r>
                        <a:rPr lang="de-DE" dirty="0"/>
                        <a:t>Versorgung mit barrierefreien Prüfungsunterlagen (z.B. E-Klausuren)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4292"/>
                  </a:ext>
                </a:extLst>
              </a:tr>
            </a:tbl>
          </a:graphicData>
        </a:graphic>
      </p:graphicFrame>
      <p:pic>
        <p:nvPicPr>
          <p:cNvPr id="5" name="Picture 2" descr="Sitzung, Wissenschaft, Piktogramm">
            <a:extLst>
              <a:ext uri="{FF2B5EF4-FFF2-40B4-BE49-F238E27FC236}">
                <a16:creationId xmlns:a16="http://schemas.microsoft.com/office/drawing/2014/main" id="{D7EB054D-7F92-4742-A447-DA7B83833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429" y="4555967"/>
            <a:ext cx="2652712" cy="221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169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13758-291E-4D97-9B5C-BAE189CCB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-185730"/>
            <a:ext cx="10546080" cy="1154272"/>
          </a:xfrm>
        </p:spPr>
        <p:txBody>
          <a:bodyPr>
            <a:normAutofit/>
          </a:bodyPr>
          <a:lstStyle/>
          <a:p>
            <a:r>
              <a:rPr lang="de-DE" sz="2400" dirty="0"/>
              <a:t>Studienorganisation/Lehre/Lernen</a:t>
            </a:r>
            <a:endParaRPr lang="en-DE" sz="2400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7623836-0A99-4536-B4E7-A974C2AC1E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311511"/>
              </p:ext>
            </p:extLst>
          </p:nvPr>
        </p:nvGraphicFramePr>
        <p:xfrm>
          <a:off x="514350" y="577516"/>
          <a:ext cx="11163300" cy="59964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15068">
                  <a:extLst>
                    <a:ext uri="{9D8B030D-6E8A-4147-A177-3AD203B41FA5}">
                      <a16:colId xmlns:a16="http://schemas.microsoft.com/office/drawing/2014/main" val="3505613673"/>
                    </a:ext>
                  </a:extLst>
                </a:gridCol>
                <a:gridCol w="2248232">
                  <a:extLst>
                    <a:ext uri="{9D8B030D-6E8A-4147-A177-3AD203B41FA5}">
                      <a16:colId xmlns:a16="http://schemas.microsoft.com/office/drawing/2014/main" val="1320747212"/>
                    </a:ext>
                  </a:extLst>
                </a:gridCol>
              </a:tblGrid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(Mehrfachnennung möglich)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726945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Vorgegebenes Leistungspensum pro Semester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33,5%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65907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Feste Vorgaben des </a:t>
                      </a:r>
                      <a:r>
                        <a:rPr lang="de-DE" dirty="0" err="1"/>
                        <a:t>Studienerlaufs</a:t>
                      </a:r>
                      <a:r>
                        <a:rPr lang="de-DE" dirty="0"/>
                        <a:t> (z.B. Reihenfolge der Module)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20,1%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940799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Fehelende Möglichkeit in Teilzeit zu studieren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12,6%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78076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Unflexibler Stundenplan (Überschneidung mit med. Terminen)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22,5%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344428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Teilnahmebeschränkungen in Lehrveranstaltungen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614173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Rahmenbedingungen studienbezogener Auslandsaufenthalte/Exkursionen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9,6%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52969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Wiedereinstig in Studium nach längeren Pausen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15,7%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4292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Anwesenheitspflicht/regelmäßige Teilnahme an Veranstaltungen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36%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80329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Dauer von Lehreinheiten/fehlende oder zu kurze Pausen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16,8%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47573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Selbstlernphasen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27,5%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77468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Team-/Gruppenarbeit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13,7%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369964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r>
                        <a:rPr lang="de-DE" dirty="0"/>
                        <a:t>Mangelnde Rücksichtnahme von Lehrenden 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16,%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456906"/>
                  </a:ext>
                </a:extLst>
              </a:tr>
              <a:tr h="367727">
                <a:tc>
                  <a:txBody>
                    <a:bodyPr/>
                    <a:lstStyle/>
                    <a:p>
                      <a:r>
                        <a:rPr lang="de-DE" dirty="0"/>
                        <a:t>Fehlen/Verlust der Lerngruppe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13,5%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50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224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13758-291E-4D97-9B5C-BAE189CC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Barrierefreiheit – was bereitet Schwierigkeiten bzgl. der Beeinträchtigung(en)</a:t>
            </a:r>
            <a:endParaRPr lang="en-DE" sz="2400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7623836-0A99-4536-B4E7-A974C2AC1E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551739"/>
              </p:ext>
            </p:extLst>
          </p:nvPr>
        </p:nvGraphicFramePr>
        <p:xfrm>
          <a:off x="529389" y="1873569"/>
          <a:ext cx="10824411" cy="43347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84899">
                  <a:extLst>
                    <a:ext uri="{9D8B030D-6E8A-4147-A177-3AD203B41FA5}">
                      <a16:colId xmlns:a16="http://schemas.microsoft.com/office/drawing/2014/main" val="3505613673"/>
                    </a:ext>
                  </a:extLst>
                </a:gridCol>
                <a:gridCol w="1811912">
                  <a:extLst>
                    <a:ext uri="{9D8B030D-6E8A-4147-A177-3AD203B41FA5}">
                      <a16:colId xmlns:a16="http://schemas.microsoft.com/office/drawing/2014/main" val="1320747212"/>
                    </a:ext>
                  </a:extLst>
                </a:gridCol>
                <a:gridCol w="1827600">
                  <a:extLst>
                    <a:ext uri="{9D8B030D-6E8A-4147-A177-3AD203B41FA5}">
                      <a16:colId xmlns:a16="http://schemas.microsoft.com/office/drawing/2014/main" val="3332340635"/>
                    </a:ext>
                  </a:extLst>
                </a:gridCol>
              </a:tblGrid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(Mehrfachnennung möglich)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726945"/>
                  </a:ext>
                </a:extLst>
              </a:tr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Bauliche Hürden (z.B. fehlende Aufzüge, Behinderten-WCs)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2,2%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016240"/>
                  </a:ext>
                </a:extLst>
              </a:tr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Lange Wege zwischen Standorten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1,6%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141315"/>
                  </a:ext>
                </a:extLst>
              </a:tr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Fehlende/unzureichende Ausstattung von Arbeitsplätzen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2,5%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1,6%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485501"/>
                  </a:ext>
                </a:extLst>
              </a:tr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Fehlende Ruhe/Rückzugsräume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4,4%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672069"/>
                  </a:ext>
                </a:extLst>
              </a:tr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Sichtverhältnisse/Beleuchtung in Lehrveranstaltungen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1,4%</a:t>
                      </a:r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518863"/>
                  </a:ext>
                </a:extLst>
              </a:tr>
              <a:tr h="619247">
                <a:tc>
                  <a:txBody>
                    <a:bodyPr/>
                    <a:lstStyle/>
                    <a:p>
                      <a:r>
                        <a:rPr lang="de-DE" dirty="0"/>
                        <a:t>Hörverhältnisse/Akustik in Lehrveranstaltungen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1,6%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387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45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B8E2C-678E-4E4F-B443-059C24B0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Nachteilsausgleiche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3104CE-0BFB-4920-BAE5-16054D9C9E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091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52A0F-DFC7-43B5-8382-A58F4F6E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 welchem Bereich haben Sie um individuelle Anpassungen/Ansprachen gebeten?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C0553F-ADE8-45A8-ABC5-D5F6CBA6A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de-DE" b="1" dirty="0"/>
              <a:t>Prüfungen, Hausarbeiten, Leistungsnachweise: 30,9% </a:t>
            </a:r>
            <a:r>
              <a:rPr lang="de-DE" dirty="0"/>
              <a:t>(Bund: 26,8%)</a:t>
            </a:r>
          </a:p>
          <a:p>
            <a:r>
              <a:rPr lang="de-DE" b="1" dirty="0"/>
              <a:t>Studienorganisation, Lehre und Lernen: 27,1% </a:t>
            </a:r>
            <a:r>
              <a:rPr lang="de-DE" dirty="0"/>
              <a:t>(Bund: 20,6%)</a:t>
            </a:r>
          </a:p>
          <a:p>
            <a:r>
              <a:rPr lang="de-DE" dirty="0"/>
              <a:t>Barrierefreiheit: </a:t>
            </a:r>
            <a:r>
              <a:rPr lang="de-DE" dirty="0" err="1"/>
              <a:t>n.A</a:t>
            </a:r>
            <a:r>
              <a:rPr lang="de-DE" dirty="0"/>
              <a:t>. (Bund: 19,5%)</a:t>
            </a:r>
          </a:p>
          <a:p>
            <a:r>
              <a:rPr lang="de-DE" dirty="0"/>
              <a:t>In anderen Studienbereichen: </a:t>
            </a:r>
            <a:r>
              <a:rPr lang="de-DE" dirty="0" err="1"/>
              <a:t>n.A</a:t>
            </a:r>
            <a:r>
              <a:rPr lang="de-DE" dirty="0"/>
              <a:t>. (Bund 14,3%)</a:t>
            </a:r>
          </a:p>
          <a:p>
            <a:r>
              <a:rPr lang="de-DE" b="1" dirty="0"/>
              <a:t>Ich habe nicht um Anpassungen/Nachteilsausgleiche gebeten: 67,9% </a:t>
            </a:r>
            <a:r>
              <a:rPr lang="de-DE" dirty="0"/>
              <a:t>(Bund: 71,4%)</a:t>
            </a:r>
          </a:p>
          <a:p>
            <a:pPr lvl="1"/>
            <a:r>
              <a:rPr lang="de-DE" dirty="0"/>
              <a:t>66,8% der beeinträchtigten Frauen haben keine Anpassungen erbeten</a:t>
            </a:r>
          </a:p>
        </p:txBody>
      </p:sp>
    </p:spTree>
    <p:extLst>
      <p:ext uri="{BB962C8B-B14F-4D97-AF65-F5344CB8AC3E}">
        <p14:creationId xmlns:p14="http://schemas.microsoft.com/office/powerpoint/2010/main" val="4208954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C788E-90E3-40BE-AD2E-FD504885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Durchschnittlicher Anteil bewilligter Anträge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AFB159-710B-47A6-AB51-C7FA06CC7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Leistungsnachweise: 44,8%</a:t>
            </a:r>
          </a:p>
          <a:p>
            <a:pPr lvl="1"/>
            <a:r>
              <a:rPr lang="de-DE" dirty="0"/>
              <a:t>(sehr) hilfreich: 48,3%</a:t>
            </a:r>
          </a:p>
          <a:p>
            <a:pPr lvl="1"/>
            <a:r>
              <a:rPr lang="de-DE" dirty="0"/>
              <a:t>Teilweise hilfreich: 42,4%</a:t>
            </a:r>
          </a:p>
          <a:p>
            <a:pPr lvl="1"/>
            <a:r>
              <a:rPr lang="de-DE" dirty="0"/>
              <a:t>(eher) nicht hilfreich 35,4%</a:t>
            </a:r>
          </a:p>
          <a:p>
            <a:r>
              <a:rPr lang="de-DE" b="1" dirty="0"/>
              <a:t>Studienorganisation, Lehre und Lernen: 46,6%</a:t>
            </a:r>
          </a:p>
          <a:p>
            <a:pPr lvl="1"/>
            <a:r>
              <a:rPr lang="de-DE" dirty="0"/>
              <a:t>Keine weiteren Daten vorhanden</a:t>
            </a:r>
          </a:p>
          <a:p>
            <a:r>
              <a:rPr lang="de-DE" b="1" dirty="0"/>
              <a:t>Insgesamt 2/3 teilweise bis sehr hilfreich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354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C8F4E-5AE1-48D9-8FF9-76DFAC3A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wurde kein Antrag gestellt?</a:t>
            </a:r>
            <a:endParaRPr lang="en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1A8CA7C8-71EB-4B42-AE19-B016E4B593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866109"/>
              </p:ext>
            </p:extLst>
          </p:nvPr>
        </p:nvGraphicFramePr>
        <p:xfrm>
          <a:off x="838200" y="1276551"/>
          <a:ext cx="10515600" cy="50556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12480">
                  <a:extLst>
                    <a:ext uri="{9D8B030D-6E8A-4147-A177-3AD203B41FA5}">
                      <a16:colId xmlns:a16="http://schemas.microsoft.com/office/drawing/2014/main" val="22992063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84395245"/>
                    </a:ext>
                  </a:extLst>
                </a:gridCol>
              </a:tblGrid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Mehrfachnennung möglich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522112"/>
                  </a:ext>
                </a:extLst>
              </a:tr>
              <a:tr h="449057">
                <a:tc>
                  <a:txBody>
                    <a:bodyPr/>
                    <a:lstStyle/>
                    <a:p>
                      <a:r>
                        <a:rPr lang="de-DE" dirty="0"/>
                        <a:t>Möglichkeit war mir nicht bekannt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46,7%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97795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Ich will keine „Sonderbehandlung“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33344"/>
                  </a:ext>
                </a:extLst>
              </a:tr>
              <a:tr h="449057">
                <a:tc>
                  <a:txBody>
                    <a:bodyPr/>
                    <a:lstStyle/>
                    <a:p>
                      <a:r>
                        <a:rPr lang="de-DE" dirty="0"/>
                        <a:t>Hemmungen, sich an wen zu wenden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54,8%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930562"/>
                  </a:ext>
                </a:extLst>
              </a:tr>
              <a:tr h="449057">
                <a:tc>
                  <a:txBody>
                    <a:bodyPr/>
                    <a:lstStyle/>
                    <a:p>
                      <a:r>
                        <a:rPr lang="de-DE" dirty="0"/>
                        <a:t>Ich will meine Beeinträchtigung nicht preisgeben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43,7%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584684"/>
                  </a:ext>
                </a:extLst>
              </a:tr>
              <a:tr h="449057">
                <a:tc>
                  <a:txBody>
                    <a:bodyPr/>
                    <a:lstStyle/>
                    <a:p>
                      <a:r>
                        <a:rPr lang="de-DE" dirty="0"/>
                        <a:t>Unsicherheit, ob Anspruchsberechtigung besteht bzw. der Antrag Chancen hat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53,8%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833113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Wusste nicht, an wen ich mich zur Beratung hätte wenden können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47,2%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12113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Zu viel Aufwand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17,8%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567857"/>
                  </a:ext>
                </a:extLst>
              </a:tr>
              <a:tr h="419708">
                <a:tc>
                  <a:txBody>
                    <a:bodyPr/>
                    <a:lstStyle/>
                    <a:p>
                      <a:r>
                        <a:rPr lang="de-DE" dirty="0"/>
                        <a:t>Weil frühere Versuche erfolgslos waren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427517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Ich glaube nicht, dass sich meine Situation ändern lässt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28,4%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198588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Ich befürchte Nachteile in meinem weiteren Studium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23,9%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751436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r>
                        <a:rPr lang="de-DE" dirty="0"/>
                        <a:t>Andere Gründe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11,7%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758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972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F129D-800D-4BC2-8B45-1FCC8CD9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7" y="365125"/>
            <a:ext cx="9684854" cy="1325563"/>
          </a:xfrm>
        </p:spPr>
        <p:txBody>
          <a:bodyPr/>
          <a:lstStyle/>
          <a:p>
            <a:r>
              <a:rPr lang="de-DE" dirty="0"/>
              <a:t>Angst vor Stigmatisierung</a:t>
            </a:r>
            <a:endParaRPr lang="en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1A8008-7B51-4C60-AB68-426FB603F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584326"/>
            <a:ext cx="11365063" cy="4908550"/>
          </a:xfrm>
        </p:spPr>
        <p:txBody>
          <a:bodyPr>
            <a:normAutofit/>
          </a:bodyPr>
          <a:lstStyle/>
          <a:p>
            <a:r>
              <a:rPr lang="de-DE" dirty="0"/>
              <a:t>Mehr als ¾ der Befragten der bundesweiten Umfrage nutzten zur Beschreibung von Schwierigkeiten im sozialen Miteinander das Freitextfeld </a:t>
            </a:r>
          </a:p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Komplexes soziales Klima an Hochschulen</a:t>
            </a:r>
          </a:p>
          <a:p>
            <a:r>
              <a:rPr lang="de-DE" b="1" dirty="0"/>
              <a:t>Kontakt- und Kommunikationsprobleme</a:t>
            </a:r>
          </a:p>
          <a:p>
            <a:pPr marL="0" indent="0">
              <a:buNone/>
            </a:pPr>
            <a:endParaRPr lang="de-DE" sz="2000" b="1" dirty="0"/>
          </a:p>
          <a:p>
            <a:pPr lvl="8"/>
            <a:r>
              <a:rPr lang="de-DE" sz="2000" dirty="0"/>
              <a:t>Durch Ängste vor, Enttäuschung von, Unkenntnis von und Desinteresse mancher Dozent*innen, Mitarbeiter*innen und Mitstudierenden</a:t>
            </a:r>
          </a:p>
          <a:p>
            <a:pPr lvl="8"/>
            <a:r>
              <a:rPr lang="de-DE" sz="2000" dirty="0"/>
              <a:t>Können </a:t>
            </a:r>
            <a:r>
              <a:rPr lang="de-DE" sz="2000" b="1" dirty="0"/>
              <a:t>Auslöser und Verstärker von Studienerschwernis </a:t>
            </a:r>
            <a:r>
              <a:rPr lang="de-DE" sz="2000" dirty="0"/>
              <a:t>sein</a:t>
            </a:r>
          </a:p>
          <a:p>
            <a:pPr lvl="8"/>
            <a:r>
              <a:rPr lang="de-DE" sz="2000" dirty="0"/>
              <a:t>Z.B. wegen Verlust der Lerngruppe, Ausschluss aus studentischen Netzwerken, Verzicht auf Nachteilsausgleiche</a:t>
            </a:r>
            <a:endParaRPr lang="en-DE" sz="2000" dirty="0"/>
          </a:p>
        </p:txBody>
      </p:sp>
      <p:pic>
        <p:nvPicPr>
          <p:cNvPr id="12290" name="Picture 2" descr="Bildergebnis fÃ¼r stigmatisierung">
            <a:extLst>
              <a:ext uri="{FF2B5EF4-FFF2-40B4-BE49-F238E27FC236}">
                <a16:creationId xmlns:a16="http://schemas.microsoft.com/office/drawing/2014/main" id="{1ACDE08B-45F5-4FC3-B1EB-C1FB635FC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9731"/>
            <a:ext cx="4743869" cy="3156829"/>
          </a:xfrm>
          <a:prstGeom prst="rect">
            <a:avLst/>
          </a:prstGeom>
          <a:noFill/>
          <a:effectLst>
            <a:softEdge rad="558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6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48B53E-4771-4980-9B06-373EFFAB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wurde dein letzter Antrag abgelehnt?</a:t>
            </a:r>
            <a:endParaRPr lang="en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F229135-FFC7-4270-ABF7-CC3C52098F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532531"/>
              </p:ext>
            </p:extLst>
          </p:nvPr>
        </p:nvGraphicFramePr>
        <p:xfrm>
          <a:off x="838200" y="1363661"/>
          <a:ext cx="10515600" cy="5288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600">
                  <a:extLst>
                    <a:ext uri="{9D8B030D-6E8A-4147-A177-3AD203B41FA5}">
                      <a16:colId xmlns:a16="http://schemas.microsoft.com/office/drawing/2014/main" val="388506658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593663135"/>
                    </a:ext>
                  </a:extLst>
                </a:gridCol>
              </a:tblGrid>
              <a:tr h="575182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Bundesweite Ergebnisse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19034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Beeinträchtigung als Grund nicht akzeptiert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30%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977073"/>
                  </a:ext>
                </a:extLst>
              </a:tr>
              <a:tr h="527750">
                <a:tc>
                  <a:txBody>
                    <a:bodyPr/>
                    <a:lstStyle/>
                    <a:p>
                      <a:r>
                        <a:rPr lang="de-DE" dirty="0"/>
                        <a:t>Individuelle Anpassungen als nicht vereinbar mit Studien-/Prüfungsordnung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35,4%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52344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Ersatzleistung als ungleichwertig angesehen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12%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568713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Individuelle Anpassung als Bevorzugung angesehen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20%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319018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Lehrende*r wollte Lehrroutine nicht ändern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28,9%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488240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Technische Probleme (fehlende Ausstattung)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5,9%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392216"/>
                  </a:ext>
                </a:extLst>
              </a:tr>
              <a:tr h="527750">
                <a:tc>
                  <a:txBody>
                    <a:bodyPr/>
                    <a:lstStyle/>
                    <a:p>
                      <a:r>
                        <a:rPr lang="de-DE" dirty="0"/>
                        <a:t>Organisatorische Probleme (z.B. keine Räume, keine Prüfungsverlegung möglich)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14%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917886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Fehlende Nachweise (z.B. Attest)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10%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271522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Zu spät beantragt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5,2%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710451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Andere Gründe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15,2%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205186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Unbekannt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18,5%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514111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r>
                        <a:rPr lang="de-DE" dirty="0"/>
                        <a:t>Weiß nicht mehr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5,3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94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32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C32552-AA3F-4E88-8661-57F1DE74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 der Studie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863626-6C95-4D41-8412-C5AA2B935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Anzahl der Studienteilnehmenden: 21.000</a:t>
            </a:r>
          </a:p>
          <a:p>
            <a:pPr lvl="1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Angeschrieben: 1,2 Millionen, gezielt Studierende mit Erschwernis angeschrieben</a:t>
            </a:r>
          </a:p>
          <a:p>
            <a:pPr lvl="1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Sehr repräsentativ</a:t>
            </a:r>
          </a:p>
          <a:p>
            <a:r>
              <a:rPr lang="de-DE" dirty="0"/>
              <a:t>Befragung basiert auf Selbstauskunft (!)</a:t>
            </a:r>
          </a:p>
          <a:p>
            <a:r>
              <a:rPr lang="de-DE" b="1" dirty="0"/>
              <a:t>Definition</a:t>
            </a:r>
            <a:r>
              <a:rPr lang="de-DE" dirty="0"/>
              <a:t> UN-Behindertenrechtskonvention</a:t>
            </a:r>
          </a:p>
          <a:p>
            <a:pPr lvl="1"/>
            <a:r>
              <a:rPr lang="de-DE" dirty="0"/>
              <a:t>„Menschen mit Behinderung oder chronischer Beeinträchtigung sind jene, die in Wechselwirkung mit einstellungs- und umweltbedingten Barrieren an der gleichberechtigten Teilhabe an der Gesellschaft gehindert sind“</a:t>
            </a:r>
          </a:p>
          <a:p>
            <a:r>
              <a:rPr lang="de-DE" b="1" i="1" dirty="0"/>
              <a:t>„Studierende mit studienrelevanten Beeinträchtigungen“</a:t>
            </a:r>
          </a:p>
          <a:p>
            <a:pPr lvl="1"/>
            <a:r>
              <a:rPr lang="de-DE" dirty="0"/>
              <a:t>Viele betrachten sich selbst nicht als „behindert“</a:t>
            </a:r>
          </a:p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Daten wurden mit der 21. Sozialerhebung per Ausgleichsgewichtung zusammengeführt</a:t>
            </a:r>
          </a:p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Vergleichswerte zur best2 aus dem Jahr 2011</a:t>
            </a:r>
            <a:endParaRPr lang="en-DE" dirty="0"/>
          </a:p>
        </p:txBody>
      </p:sp>
      <p:pic>
        <p:nvPicPr>
          <p:cNvPr id="4" name="Picture 2" descr="Bildergebnis fÃ¼r best2">
            <a:extLst>
              <a:ext uri="{FF2B5EF4-FFF2-40B4-BE49-F238E27FC236}">
                <a16:creationId xmlns:a16="http://schemas.microsoft.com/office/drawing/2014/main" id="{B4CD7C5D-A9AC-4119-B1C5-8F51C92C4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821" y="542723"/>
            <a:ext cx="1582357" cy="97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018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akduell.de/wp-content/uploads/2017/09/banner_250728.png">
            <a:extLst>
              <a:ext uri="{FF2B5EF4-FFF2-40B4-BE49-F238E27FC236}">
                <a16:creationId xmlns:a16="http://schemas.microsoft.com/office/drawing/2014/main" id="{3564EBD0-7D03-47AE-887B-C16AF9AAE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150" y="0"/>
            <a:ext cx="22288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83F129D-800D-4BC2-8B45-1FCC8CD9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7" y="365125"/>
            <a:ext cx="9684854" cy="1325563"/>
          </a:xfrm>
        </p:spPr>
        <p:txBody>
          <a:bodyPr/>
          <a:lstStyle/>
          <a:p>
            <a:r>
              <a:rPr lang="de-DE" dirty="0"/>
              <a:t>Alternative Lösungsstrategien </a:t>
            </a:r>
            <a:r>
              <a:rPr lang="de-DE" sz="1800" dirty="0"/>
              <a:t>(Bundesergebnis)</a:t>
            </a:r>
            <a:endParaRPr lang="en-DE" sz="18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1A8008-7B51-4C60-AB68-426FB603F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592638"/>
          </a:xfrm>
        </p:spPr>
        <p:txBody>
          <a:bodyPr>
            <a:normAutofit fontScale="85000" lnSpcReduction="10000"/>
          </a:bodyPr>
          <a:lstStyle/>
          <a:p>
            <a:r>
              <a:rPr lang="de-DE" b="1" dirty="0"/>
              <a:t>4/5 nutzt </a:t>
            </a:r>
            <a:r>
              <a:rPr lang="de-DE" dirty="0"/>
              <a:t>individuelle Lösungsstrategien</a:t>
            </a:r>
          </a:p>
          <a:p>
            <a:pPr lvl="1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13% nutzen weder alternative Strategien, noch Vorkehrungen der Hochschule</a:t>
            </a:r>
          </a:p>
          <a:p>
            <a:pPr lvl="1"/>
            <a:r>
              <a:rPr lang="de-DE" dirty="0"/>
              <a:t>¾ empfinden mindestens eine alternative Maßnahme als hilfreich</a:t>
            </a:r>
          </a:p>
          <a:p>
            <a:r>
              <a:rPr lang="de-DE" dirty="0"/>
              <a:t>Ca. 50% nutzen </a:t>
            </a:r>
            <a:r>
              <a:rPr lang="de-DE" b="1" dirty="0"/>
              <a:t>das private Umfeld </a:t>
            </a:r>
            <a:r>
              <a:rPr lang="de-DE" dirty="0"/>
              <a:t>als Unterstützung</a:t>
            </a:r>
          </a:p>
          <a:p>
            <a:r>
              <a:rPr lang="de-DE" dirty="0"/>
              <a:t>Ca. 50% empfinden </a:t>
            </a:r>
            <a:r>
              <a:rPr lang="de-DE" b="1" dirty="0" err="1"/>
              <a:t>Ärzt</a:t>
            </a:r>
            <a:r>
              <a:rPr lang="de-DE" b="1" dirty="0"/>
              <a:t>*innen/Therapeut*innen </a:t>
            </a:r>
            <a:r>
              <a:rPr lang="de-DE" dirty="0"/>
              <a:t>als wichtig</a:t>
            </a:r>
          </a:p>
          <a:p>
            <a:pPr lvl="1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Besonders bei psychisch und chronisch-somatisch Erkrankten als wichtiger als das persönliche Umfeld eingeschätzt (61% bzw. 69%)</a:t>
            </a:r>
          </a:p>
          <a:p>
            <a:r>
              <a:rPr lang="de-DE" dirty="0"/>
              <a:t>1/3 nutzt Hilfe von </a:t>
            </a:r>
            <a:r>
              <a:rPr lang="de-DE" b="1" dirty="0" err="1"/>
              <a:t>Kommiliton</a:t>
            </a:r>
            <a:r>
              <a:rPr lang="de-DE" b="1" dirty="0"/>
              <a:t>*innen</a:t>
            </a:r>
          </a:p>
          <a:p>
            <a:pPr lvl="1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Besonders häufig Betroffene mit Bewegungs- und Sinnesbeeinträchtigungen</a:t>
            </a:r>
          </a:p>
          <a:p>
            <a:r>
              <a:rPr lang="de-DE" dirty="0" err="1"/>
              <a:t>Couchings</a:t>
            </a:r>
            <a:r>
              <a:rPr lang="de-DE" dirty="0"/>
              <a:t>, alternative Lernformate, feste Lerngruppen eher selten</a:t>
            </a:r>
          </a:p>
          <a:p>
            <a:pPr lvl="1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Besonders häufig von Studierenden mit Teilleistungsstörung</a:t>
            </a:r>
          </a:p>
          <a:p>
            <a:pPr lvl="1"/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b="1" dirty="0">
                <a:sym typeface="Wingdings" panose="05000000000000000000" pitchFamily="2" charset="2"/>
              </a:rPr>
              <a:t>2/3</a:t>
            </a:r>
            <a:r>
              <a:rPr lang="de-DE" dirty="0">
                <a:sym typeface="Wingdings" panose="05000000000000000000" pitchFamily="2" charset="2"/>
              </a:rPr>
              <a:t> empfinden privates Umfeld, </a:t>
            </a:r>
            <a:r>
              <a:rPr lang="de-DE" dirty="0" err="1">
                <a:sym typeface="Wingdings" panose="05000000000000000000" pitchFamily="2" charset="2"/>
              </a:rPr>
              <a:t>Ärzt</a:t>
            </a:r>
            <a:r>
              <a:rPr lang="de-DE" dirty="0">
                <a:sym typeface="Wingdings" panose="05000000000000000000" pitchFamily="2" charset="2"/>
              </a:rPr>
              <a:t>*innen &amp; Therapeut*innen als </a:t>
            </a:r>
            <a:r>
              <a:rPr lang="de-DE" b="1" dirty="0">
                <a:sym typeface="Wingdings" panose="05000000000000000000" pitchFamily="2" charset="2"/>
              </a:rPr>
              <a:t>hilfreich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82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3609A-E016-461A-9B45-7F65429D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Wirksamkeit beeinträchtigungsspezifischer Beratungsangebote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A063BD-DC6E-459B-B0CB-F5AD940D06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54718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F129D-800D-4BC2-8B45-1FCC8CD9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7" y="365125"/>
            <a:ext cx="9684854" cy="1325563"/>
          </a:xfrm>
        </p:spPr>
        <p:txBody>
          <a:bodyPr/>
          <a:lstStyle/>
          <a:p>
            <a:r>
              <a:rPr lang="de-DE" dirty="0"/>
              <a:t>Bekanntheit &amp; Nutzung </a:t>
            </a:r>
            <a:r>
              <a:rPr lang="de-DE" sz="1800" dirty="0"/>
              <a:t>(der Betroffenen)</a:t>
            </a:r>
            <a:endParaRPr lang="en-DE" sz="18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1A8008-7B51-4C60-AB68-426FB603F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584324"/>
            <a:ext cx="11132820" cy="5273676"/>
          </a:xfrm>
        </p:spPr>
        <p:txBody>
          <a:bodyPr>
            <a:normAutofit/>
          </a:bodyPr>
          <a:lstStyle/>
          <a:p>
            <a:r>
              <a:rPr lang="de-DE" b="1" dirty="0">
                <a:sym typeface="Wingdings" panose="05000000000000000000" pitchFamily="2" charset="2"/>
              </a:rPr>
              <a:t>Beratungsstellen für Studierende mit Beeinträchtigung 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Hochschule: </a:t>
            </a:r>
            <a:r>
              <a:rPr lang="de-DE" b="1" dirty="0">
                <a:sym typeface="Wingdings" panose="05000000000000000000" pitchFamily="2" charset="2"/>
              </a:rPr>
              <a:t>Genutzt: 11,5% - Unbekannt: 48,9%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Studierendenwerk: </a:t>
            </a:r>
            <a:r>
              <a:rPr lang="de-DE" b="1" dirty="0">
                <a:sym typeface="Wingdings" panose="05000000000000000000" pitchFamily="2" charset="2"/>
              </a:rPr>
              <a:t>Genutzt 4,4% - Unbekannt: 51,9%</a:t>
            </a:r>
          </a:p>
          <a:p>
            <a:r>
              <a:rPr lang="de-DE" b="1" dirty="0">
                <a:sym typeface="Wingdings" panose="05000000000000000000" pitchFamily="2" charset="2"/>
              </a:rPr>
              <a:t>Psychologische Beratungsstelle Studierendenwerk/Hochschule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Genutzt: </a:t>
            </a:r>
            <a:r>
              <a:rPr lang="de-DE" b="1" dirty="0">
                <a:sym typeface="Wingdings" panose="05000000000000000000" pitchFamily="2" charset="2"/>
              </a:rPr>
              <a:t>21,6%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Kenne ich nicht: </a:t>
            </a:r>
            <a:r>
              <a:rPr lang="de-DE" b="1" dirty="0">
                <a:sym typeface="Wingdings" panose="05000000000000000000" pitchFamily="2" charset="2"/>
              </a:rPr>
              <a:t>21,6%</a:t>
            </a:r>
          </a:p>
          <a:p>
            <a:r>
              <a:rPr lang="de-DE" b="1" dirty="0">
                <a:sym typeface="Wingdings" panose="05000000000000000000" pitchFamily="2" charset="2"/>
              </a:rPr>
              <a:t>Beratungsstelle des </a:t>
            </a:r>
            <a:r>
              <a:rPr lang="de-DE" b="1" dirty="0" err="1">
                <a:sym typeface="Wingdings" panose="05000000000000000000" pitchFamily="2" charset="2"/>
              </a:rPr>
              <a:t>StuRas</a:t>
            </a:r>
            <a:endParaRPr lang="de-DE" b="1" dirty="0">
              <a:sym typeface="Wingdings" panose="05000000000000000000" pitchFamily="2" charset="2"/>
            </a:endParaRPr>
          </a:p>
          <a:p>
            <a:pPr lvl="1"/>
            <a:r>
              <a:rPr lang="de-DE" dirty="0">
                <a:sym typeface="Wingdings" panose="05000000000000000000" pitchFamily="2" charset="2"/>
              </a:rPr>
              <a:t>Genutzt: 2,2%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Kenne ich nicht/Nicht vorhanden: 68,1%</a:t>
            </a:r>
          </a:p>
          <a:p>
            <a:r>
              <a:rPr lang="de-DE" b="1" dirty="0">
                <a:sym typeface="Wingdings" panose="05000000000000000000" pitchFamily="2" charset="2"/>
              </a:rPr>
              <a:t>Studienbezogene Beratung anderer Hilfsvereinigungen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Genutzt: 2,5%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Kenne ich nicht/nicht vorhanden: 84,4%</a:t>
            </a:r>
          </a:p>
        </p:txBody>
      </p:sp>
      <p:pic>
        <p:nvPicPr>
          <p:cNvPr id="9218" name="Picture 2" descr="Beratung, Therapeut, Silhouette, Chat">
            <a:extLst>
              <a:ext uri="{FF2B5EF4-FFF2-40B4-BE49-F238E27FC236}">
                <a16:creationId xmlns:a16="http://schemas.microsoft.com/office/drawing/2014/main" id="{A9C0F00E-906B-4410-99B5-EAE43F388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967" y="3167062"/>
            <a:ext cx="3718213" cy="198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36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F129D-800D-4BC2-8B45-1FCC8CD9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7" y="365125"/>
            <a:ext cx="9684854" cy="1325563"/>
          </a:xfrm>
        </p:spPr>
        <p:txBody>
          <a:bodyPr/>
          <a:lstStyle/>
          <a:p>
            <a:r>
              <a:rPr lang="de-DE" dirty="0"/>
              <a:t>Wirksamkeit der Angebote</a:t>
            </a:r>
            <a:endParaRPr lang="en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1A8008-7B51-4C60-AB68-426FB603F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8470"/>
            <a:ext cx="10515601" cy="533379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Wie hilfreich waren die Angebote?</a:t>
            </a:r>
          </a:p>
          <a:p>
            <a:pPr lvl="1">
              <a:lnSpc>
                <a:spcPct val="110000"/>
              </a:lnSpc>
            </a:pPr>
            <a:r>
              <a:rPr lang="de-DE" dirty="0"/>
              <a:t>Gar nicht/eher nicht: </a:t>
            </a:r>
            <a:r>
              <a:rPr lang="de-DE" b="1" dirty="0"/>
              <a:t>19,6</a:t>
            </a:r>
          </a:p>
          <a:p>
            <a:pPr lvl="1">
              <a:lnSpc>
                <a:spcPct val="110000"/>
              </a:lnSpc>
            </a:pPr>
            <a:r>
              <a:rPr lang="de-DE" dirty="0"/>
              <a:t>Teils/teils: 12,1</a:t>
            </a:r>
          </a:p>
          <a:p>
            <a:pPr lvl="1">
              <a:lnSpc>
                <a:spcPct val="110000"/>
              </a:lnSpc>
            </a:pPr>
            <a:r>
              <a:rPr lang="de-DE" dirty="0"/>
              <a:t>Eher/sehr hilfreich: </a:t>
            </a:r>
            <a:r>
              <a:rPr lang="de-DE" b="1" dirty="0"/>
              <a:t>68,2%</a:t>
            </a:r>
          </a:p>
          <a:p>
            <a:pPr marL="285750" indent="-285750"/>
            <a:r>
              <a:rPr lang="de-DE" b="1" dirty="0"/>
              <a:t>Beratung zu (Auswahl)</a:t>
            </a:r>
          </a:p>
          <a:p>
            <a:pPr marL="742950" lvl="1" indent="-285750"/>
            <a:r>
              <a:rPr lang="de-DE" dirty="0"/>
              <a:t>Erstorientierung/Studienfachwahl: 8,9%</a:t>
            </a:r>
          </a:p>
          <a:p>
            <a:pPr marL="742950" lvl="1" indent="-285750"/>
            <a:r>
              <a:rPr lang="de-DE" dirty="0"/>
              <a:t>Bewerbungs-/Zulassungsverfahren: 10,7%</a:t>
            </a:r>
          </a:p>
          <a:p>
            <a:pPr marL="742950" lvl="1" indent="-285750"/>
            <a:r>
              <a:rPr lang="de-DE" b="1" dirty="0"/>
              <a:t>Umgang</a:t>
            </a:r>
            <a:r>
              <a:rPr lang="de-DE" dirty="0"/>
              <a:t> mit der eigenen Beeinträchtigung im Studium: </a:t>
            </a:r>
            <a:r>
              <a:rPr lang="de-DE" b="1" dirty="0"/>
              <a:t>65,2%</a:t>
            </a:r>
          </a:p>
          <a:p>
            <a:pPr marL="742950" lvl="1" indent="-285750"/>
            <a:r>
              <a:rPr lang="de-DE" dirty="0"/>
              <a:t>Kommunikation/Kontaktaufnahme mit </a:t>
            </a:r>
            <a:r>
              <a:rPr lang="de-DE" b="1" dirty="0"/>
              <a:t>Lehrenden</a:t>
            </a:r>
            <a:r>
              <a:rPr lang="de-DE" dirty="0"/>
              <a:t>: </a:t>
            </a:r>
            <a:r>
              <a:rPr lang="de-DE" b="1" dirty="0"/>
              <a:t>14,3%</a:t>
            </a:r>
          </a:p>
          <a:p>
            <a:pPr marL="742950" lvl="1" indent="-285750"/>
            <a:r>
              <a:rPr lang="de-DE" dirty="0"/>
              <a:t>Kommunikation/Kontaktaufnahme mit </a:t>
            </a:r>
            <a:r>
              <a:rPr lang="de-DE" b="1" dirty="0"/>
              <a:t>Prüfungsämtern</a:t>
            </a:r>
            <a:r>
              <a:rPr lang="de-DE" dirty="0"/>
              <a:t>: </a:t>
            </a:r>
            <a:r>
              <a:rPr lang="de-DE" b="1" dirty="0"/>
              <a:t>17,9%</a:t>
            </a:r>
          </a:p>
          <a:p>
            <a:pPr marL="742950" lvl="1" indent="-285750"/>
            <a:r>
              <a:rPr lang="de-DE" b="1" dirty="0"/>
              <a:t>Studienorganisation: 30,4%</a:t>
            </a:r>
          </a:p>
          <a:p>
            <a:pPr marL="742950" lvl="1" indent="-285750"/>
            <a:r>
              <a:rPr lang="de-DE" b="1" dirty="0"/>
              <a:t>Nachteilsausgleiche: 28,6%</a:t>
            </a:r>
          </a:p>
          <a:p>
            <a:pPr marL="742950" lvl="1" indent="-285750"/>
            <a:r>
              <a:rPr lang="de-DE" dirty="0"/>
              <a:t>Umgang mit längerer </a:t>
            </a:r>
            <a:r>
              <a:rPr lang="de-DE" b="1" dirty="0"/>
              <a:t>Unterbrechungen: 17,9%</a:t>
            </a:r>
          </a:p>
          <a:p>
            <a:pPr marL="742950" lvl="1" indent="-285750"/>
            <a:r>
              <a:rPr lang="de-DE" dirty="0"/>
              <a:t>Studienfinanzierung/</a:t>
            </a:r>
            <a:r>
              <a:rPr lang="de-DE" b="1" dirty="0"/>
              <a:t>Finanzierung</a:t>
            </a:r>
            <a:r>
              <a:rPr lang="de-DE" dirty="0"/>
              <a:t> von Mehrbedarfen: </a:t>
            </a:r>
            <a:r>
              <a:rPr lang="de-DE" b="1" dirty="0"/>
              <a:t>14,3%</a:t>
            </a:r>
            <a:endParaRPr lang="en-DE" b="1" dirty="0"/>
          </a:p>
          <a:p>
            <a:pPr marL="457200" lvl="1" indent="0">
              <a:lnSpc>
                <a:spcPct val="110000"/>
              </a:lnSpc>
              <a:buNone/>
            </a:pPr>
            <a:endParaRPr lang="de-DE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A9B8A91-1972-4D0E-81C9-41D5E8248D70}"/>
              </a:ext>
            </a:extLst>
          </p:cNvPr>
          <p:cNvSpPr txBox="1"/>
          <p:nvPr/>
        </p:nvSpPr>
        <p:spPr>
          <a:xfrm>
            <a:off x="838199" y="3429001"/>
            <a:ext cx="7662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3382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A0D5D-44AA-435A-AD4F-89B40A4D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84" y="365125"/>
            <a:ext cx="9546431" cy="1325563"/>
          </a:xfrm>
        </p:spPr>
        <p:txBody>
          <a:bodyPr/>
          <a:lstStyle/>
          <a:p>
            <a:r>
              <a:rPr lang="de-DE" dirty="0"/>
              <a:t>Warum haben Sie kein Angebot genutzt?</a:t>
            </a:r>
            <a:endParaRPr lang="en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9B4B5D3-13CD-4796-9ABF-DD07E9FD7D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344102"/>
              </p:ext>
            </p:extLst>
          </p:nvPr>
        </p:nvGraphicFramePr>
        <p:xfrm>
          <a:off x="1807368" y="1690688"/>
          <a:ext cx="8577263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3430">
                  <a:extLst>
                    <a:ext uri="{9D8B030D-6E8A-4147-A177-3AD203B41FA5}">
                      <a16:colId xmlns:a16="http://schemas.microsoft.com/office/drawing/2014/main" val="1108904672"/>
                    </a:ext>
                  </a:extLst>
                </a:gridCol>
                <a:gridCol w="1823833">
                  <a:extLst>
                    <a:ext uri="{9D8B030D-6E8A-4147-A177-3AD203B41FA5}">
                      <a16:colId xmlns:a16="http://schemas.microsoft.com/office/drawing/2014/main" val="1378736469"/>
                    </a:ext>
                  </a:extLst>
                </a:gridCol>
              </a:tblGrid>
              <a:tr h="454660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099592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Kein Bedarf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16,7%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786827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b="1" dirty="0"/>
                        <a:t>Bedarf anderweitig gedeckt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38,3%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687360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Kein passendes Angebot gefunden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16,1%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82615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Fühle mich nicht angesprochen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27,2%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5148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Kein Nutzen für mich erkannt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30,6%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874972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Keinen (rechtzeitigen) Termin bekommen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2,8%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420099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Andere waren mit Angebot nicht zufrieden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6,1%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17489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b="1" dirty="0"/>
                        <a:t>Will meine Beeinträchtigung nicht preisgeben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30,6%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02692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r>
                        <a:rPr lang="de-DE" dirty="0"/>
                        <a:t>Wusste nicht, dass ich zur Zielgruppe gehöre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32,8%</a:t>
                      </a:r>
                      <a:endParaRPr lang="en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51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499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7AAA304-45B7-4D58-A402-E31CB441A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Finanzielle Situation</a:t>
            </a:r>
            <a:endParaRPr lang="en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272D1B-1C1D-4D4B-9425-A49E5F056B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402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6C390-A4C5-4B73-83D0-BEA2525D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Beeinträchtigungsspezifische Angaben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7CBEF5-450B-4AE9-B47B-F6F801CF6D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790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BD53D-E080-4022-97C6-81214C0C0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 der Beeinträchtigung</a:t>
            </a:r>
            <a:endParaRPr lang="en-DE" dirty="0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1247F685-BC21-4395-A955-EDC833D01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057839"/>
              </p:ext>
            </p:extLst>
          </p:nvPr>
        </p:nvGraphicFramePr>
        <p:xfrm>
          <a:off x="438150" y="1463349"/>
          <a:ext cx="11426190" cy="502952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5213350">
                  <a:extLst>
                    <a:ext uri="{9D8B030D-6E8A-4147-A177-3AD203B41FA5}">
                      <a16:colId xmlns:a16="http://schemas.microsoft.com/office/drawing/2014/main" val="1378891659"/>
                    </a:ext>
                  </a:extLst>
                </a:gridCol>
                <a:gridCol w="2404110">
                  <a:extLst>
                    <a:ext uri="{9D8B030D-6E8A-4147-A177-3AD203B41FA5}">
                      <a16:colId xmlns:a16="http://schemas.microsoft.com/office/drawing/2014/main" val="3379932791"/>
                    </a:ext>
                  </a:extLst>
                </a:gridCol>
                <a:gridCol w="3808730">
                  <a:extLst>
                    <a:ext uri="{9D8B030D-6E8A-4147-A177-3AD203B41FA5}">
                      <a16:colId xmlns:a16="http://schemas.microsoft.com/office/drawing/2014/main" val="853726291"/>
                    </a:ext>
                  </a:extLst>
                </a:gridCol>
              </a:tblGrid>
              <a:tr h="450801">
                <a:tc>
                  <a:txBody>
                    <a:bodyPr/>
                    <a:lstStyle/>
                    <a:p>
                      <a:r>
                        <a:rPr lang="de-DE" dirty="0"/>
                        <a:t>Beeinträchtigung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Bundesschnitt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56436"/>
                  </a:ext>
                </a:extLst>
              </a:tr>
              <a:tr h="575760">
                <a:tc>
                  <a:txBody>
                    <a:bodyPr/>
                    <a:lstStyle/>
                    <a:p>
                      <a:r>
                        <a:rPr lang="de-DE" dirty="0"/>
                        <a:t>Bewegungsbeeinträchtigung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4,5%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601616"/>
                  </a:ext>
                </a:extLst>
              </a:tr>
              <a:tr h="450801">
                <a:tc>
                  <a:txBody>
                    <a:bodyPr/>
                    <a:lstStyle/>
                    <a:p>
                      <a:r>
                        <a:rPr lang="de-DE" dirty="0"/>
                        <a:t>Sehbeeinträchtigung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3,3%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2,8%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152285"/>
                  </a:ext>
                </a:extLst>
              </a:tr>
              <a:tr h="523066">
                <a:tc>
                  <a:txBody>
                    <a:bodyPr/>
                    <a:lstStyle/>
                    <a:p>
                      <a:r>
                        <a:rPr lang="de-DE" dirty="0"/>
                        <a:t>Hör-/Sprechbeeinträchtigung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2,2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2,5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00797"/>
                  </a:ext>
                </a:extLst>
              </a:tr>
              <a:tr h="450801">
                <a:tc>
                  <a:txBody>
                    <a:bodyPr/>
                    <a:lstStyle/>
                    <a:p>
                      <a:r>
                        <a:rPr lang="de-DE" dirty="0"/>
                        <a:t>Psychische Erkrankung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u="sng" dirty="0"/>
                        <a:t>57,1%</a:t>
                      </a:r>
                      <a:endParaRPr lang="en-DE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53%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9833"/>
                  </a:ext>
                </a:extLst>
              </a:tr>
              <a:tr h="575760">
                <a:tc>
                  <a:txBody>
                    <a:bodyPr/>
                    <a:lstStyle/>
                    <a:p>
                      <a:r>
                        <a:rPr lang="de-DE" dirty="0"/>
                        <a:t>Chronisch-somatische Erkrankung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u="sng" dirty="0"/>
                        <a:t>17%</a:t>
                      </a:r>
                      <a:endParaRPr lang="en-DE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20,2%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37774"/>
                  </a:ext>
                </a:extLst>
              </a:tr>
              <a:tr h="450801">
                <a:tc>
                  <a:txBody>
                    <a:bodyPr/>
                    <a:lstStyle/>
                    <a:p>
                      <a:r>
                        <a:rPr lang="de-DE" dirty="0"/>
                        <a:t>Teilleistungsstörung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4,1%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4,3%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437511"/>
                  </a:ext>
                </a:extLst>
              </a:tr>
              <a:tr h="494510">
                <a:tc>
                  <a:txBody>
                    <a:bodyPr/>
                    <a:lstStyle/>
                    <a:p>
                      <a:r>
                        <a:rPr lang="de-DE" dirty="0"/>
                        <a:t>Andere (Tumor, Autismus-Spektrum,  etc.)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4,4%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5,7%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09257"/>
                  </a:ext>
                </a:extLst>
              </a:tr>
              <a:tr h="545421">
                <a:tc>
                  <a:txBody>
                    <a:bodyPr/>
                    <a:lstStyle/>
                    <a:p>
                      <a:r>
                        <a:rPr lang="de-DE" dirty="0"/>
                        <a:t>Psychische und chronisch-somatische Erkrankung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50160"/>
                  </a:ext>
                </a:extLst>
              </a:tr>
              <a:tr h="511807">
                <a:tc>
                  <a:txBody>
                    <a:bodyPr/>
                    <a:lstStyle/>
                    <a:p>
                      <a:r>
                        <a:rPr lang="de-DE" dirty="0"/>
                        <a:t>Andere Mehrfachbeeinträchtigung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5,8%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4,9%</a:t>
                      </a:r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947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75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E70F7-763C-4427-AA64-2750D57EF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Auswirkungen auf den Alltag (Mehrfachnennung möglich, ausgewählte Nennungen)</a:t>
            </a:r>
            <a:endParaRPr lang="en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22C912E-B6CA-4611-87C3-FE84D046F0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486111"/>
              </p:ext>
            </p:extLst>
          </p:nvPr>
        </p:nvGraphicFramePr>
        <p:xfrm>
          <a:off x="838200" y="1589538"/>
          <a:ext cx="9723120" cy="510844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5733194">
                  <a:extLst>
                    <a:ext uri="{9D8B030D-6E8A-4147-A177-3AD203B41FA5}">
                      <a16:colId xmlns:a16="http://schemas.microsoft.com/office/drawing/2014/main" val="1433563950"/>
                    </a:ext>
                  </a:extLst>
                </a:gridCol>
                <a:gridCol w="2094672">
                  <a:extLst>
                    <a:ext uri="{9D8B030D-6E8A-4147-A177-3AD203B41FA5}">
                      <a16:colId xmlns:a16="http://schemas.microsoft.com/office/drawing/2014/main" val="496275628"/>
                    </a:ext>
                  </a:extLst>
                </a:gridCol>
                <a:gridCol w="1895254">
                  <a:extLst>
                    <a:ext uri="{9D8B030D-6E8A-4147-A177-3AD203B41FA5}">
                      <a16:colId xmlns:a16="http://schemas.microsoft.com/office/drawing/2014/main" val="4271836734"/>
                    </a:ext>
                  </a:extLst>
                </a:gridCol>
              </a:tblGrid>
              <a:tr h="388352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ALU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Bund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648391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Depression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53,6%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978072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Angststörung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26,6%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94822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Essstörung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17,3%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10,3%</a:t>
                      </a:r>
                      <a:endParaRPr lang="en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382771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Magen-/Darmerkrankungen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11,3%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646206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Chronische Schmerzen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10,7%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653678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Persönlichkeitsstörung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8,2%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99997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Allergie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7,4%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91077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AD(H)S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6,9%</a:t>
                      </a:r>
                      <a:endParaRPr lang="en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10715"/>
                  </a:ext>
                </a:extLst>
              </a:tr>
              <a:tr h="448217">
                <a:tc>
                  <a:txBody>
                    <a:bodyPr/>
                    <a:lstStyle/>
                    <a:p>
                      <a:r>
                        <a:rPr lang="de-DE" dirty="0"/>
                        <a:t>Erkrankungen des Stützapparates/Rücken/Wirbelsäule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6,9%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941843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Legasthenie/Dyslexie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4,9%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91123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Autismus-Spektrum</a:t>
                      </a:r>
                      <a:endParaRPr lang="en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3,3%</a:t>
                      </a:r>
                      <a:endParaRPr lang="en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i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014565"/>
                  </a:ext>
                </a:extLst>
              </a:tr>
              <a:tr h="388352">
                <a:tc>
                  <a:txBody>
                    <a:bodyPr/>
                    <a:lstStyle/>
                    <a:p>
                      <a:r>
                        <a:rPr lang="de-DE" dirty="0"/>
                        <a:t>Psychose</a:t>
                      </a:r>
                      <a:endParaRPr lang="en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3,3%</a:t>
                      </a:r>
                      <a:endParaRPr lang="en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DE" i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89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35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94587-3F26-4B01-8AEB-928A7C18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Auswirkungen	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53F110-B60A-4F26-BF80-086CA5696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Stärke der Auswirkung auf das Studium</a:t>
            </a:r>
          </a:p>
          <a:p>
            <a:pPr lvl="1"/>
            <a:r>
              <a:rPr lang="de-DE" sz="3600" dirty="0"/>
              <a:t>Sehr/eher schwach: 11%</a:t>
            </a:r>
          </a:p>
          <a:p>
            <a:pPr lvl="1"/>
            <a:r>
              <a:rPr lang="de-DE" sz="3600" dirty="0"/>
              <a:t>Teils/teils: 28,3%</a:t>
            </a:r>
          </a:p>
          <a:p>
            <a:pPr lvl="1"/>
            <a:r>
              <a:rPr lang="de-DE" sz="3600" dirty="0"/>
              <a:t>Eher/sehr stark: </a:t>
            </a:r>
            <a:r>
              <a:rPr lang="de-DE" sz="3600" b="1" dirty="0"/>
              <a:t>60,7%</a:t>
            </a:r>
          </a:p>
          <a:p>
            <a:r>
              <a:rPr lang="de-DE" sz="3600" b="1" dirty="0"/>
              <a:t>Häufigkeit</a:t>
            </a:r>
          </a:p>
          <a:p>
            <a:pPr lvl="1"/>
            <a:r>
              <a:rPr lang="de-DE" sz="3600" dirty="0"/>
              <a:t>Ständig: 49,7%</a:t>
            </a:r>
          </a:p>
          <a:p>
            <a:pPr lvl="1"/>
            <a:r>
              <a:rPr lang="de-DE" sz="3600" dirty="0"/>
              <a:t>Zeitweise: 50,3%</a:t>
            </a:r>
            <a:endParaRPr lang="en-DE" sz="3600" dirty="0"/>
          </a:p>
        </p:txBody>
      </p:sp>
    </p:spTree>
    <p:extLst>
      <p:ext uri="{BB962C8B-B14F-4D97-AF65-F5344CB8AC3E}">
        <p14:creationId xmlns:p14="http://schemas.microsoft.com/office/powerpoint/2010/main" val="399885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BB162C-1601-4B9F-A7EB-1ECF89CBF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645"/>
            <a:ext cx="10515600" cy="4351338"/>
          </a:xfrm>
        </p:spPr>
        <p:txBody>
          <a:bodyPr>
            <a:noAutofit/>
          </a:bodyPr>
          <a:lstStyle/>
          <a:p>
            <a:r>
              <a:rPr lang="de-DE" sz="3200" dirty="0"/>
              <a:t>Bedarf auf Barrierefreiheit/etc.: </a:t>
            </a:r>
            <a:r>
              <a:rPr lang="de-DE" sz="3200" b="1" dirty="0"/>
              <a:t>32,1%</a:t>
            </a:r>
          </a:p>
          <a:p>
            <a:r>
              <a:rPr lang="de-DE" sz="3200" b="1" dirty="0"/>
              <a:t>Wahrnehmbarkeit</a:t>
            </a:r>
            <a:r>
              <a:rPr lang="de-DE" sz="3200" dirty="0"/>
              <a:t> der Beeinträchtigung für andere</a:t>
            </a:r>
          </a:p>
          <a:p>
            <a:pPr lvl="1"/>
            <a:r>
              <a:rPr lang="de-DE" sz="3200" dirty="0"/>
              <a:t>Bei erster Begegnung: 3%</a:t>
            </a:r>
          </a:p>
          <a:p>
            <a:pPr lvl="1"/>
            <a:r>
              <a:rPr lang="de-DE" sz="3200" dirty="0"/>
              <a:t>Nach einiger Zeit wahrscheinlich: 27,7%</a:t>
            </a:r>
          </a:p>
          <a:p>
            <a:pPr lvl="1"/>
            <a:r>
              <a:rPr lang="de-DE" sz="3200" dirty="0"/>
              <a:t>Nicht erkennbar: </a:t>
            </a:r>
            <a:r>
              <a:rPr lang="de-DE" sz="3200" b="1" dirty="0"/>
              <a:t>69,2%</a:t>
            </a:r>
          </a:p>
          <a:p>
            <a:pPr lvl="1"/>
            <a:endParaRPr lang="de-DE" sz="3200" b="1" dirty="0"/>
          </a:p>
          <a:p>
            <a:r>
              <a:rPr lang="de-DE" sz="3200" b="1" dirty="0"/>
              <a:t>Erwerb</a:t>
            </a:r>
            <a:r>
              <a:rPr lang="de-DE" sz="3200" dirty="0"/>
              <a:t> der Beeinträchtigung</a:t>
            </a:r>
          </a:p>
          <a:p>
            <a:pPr lvl="1"/>
            <a:r>
              <a:rPr lang="de-DE" sz="3200" dirty="0"/>
              <a:t>Geburt: 11,4%</a:t>
            </a:r>
          </a:p>
          <a:p>
            <a:pPr lvl="1"/>
            <a:r>
              <a:rPr lang="de-DE" sz="3200" dirty="0"/>
              <a:t>Vor Einschulung: 5,8%</a:t>
            </a:r>
          </a:p>
          <a:p>
            <a:pPr lvl="1"/>
            <a:r>
              <a:rPr lang="de-DE" sz="3200" dirty="0"/>
              <a:t>Vor Studienbeginn: 65,4%</a:t>
            </a:r>
          </a:p>
          <a:p>
            <a:pPr lvl="1"/>
            <a:r>
              <a:rPr lang="de-DE" sz="3200" b="1" dirty="0"/>
              <a:t>Nach Studienbeginn: 17,5% </a:t>
            </a:r>
            <a:r>
              <a:rPr lang="de-DE" sz="3200" dirty="0"/>
              <a:t>(Bund: 16,5%)</a:t>
            </a:r>
          </a:p>
        </p:txBody>
      </p:sp>
    </p:spTree>
    <p:extLst>
      <p:ext uri="{BB962C8B-B14F-4D97-AF65-F5344CB8AC3E}">
        <p14:creationId xmlns:p14="http://schemas.microsoft.com/office/powerpoint/2010/main" val="362001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5DA51-75C9-4DB6-9176-85B71A64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Bezugsgruppe Studierende mit psychischer Erkrankung – bist du in Behandlung?</a:t>
            </a:r>
            <a:endParaRPr lang="en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6D22451-74B1-4112-B221-DC8DA1F97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640793"/>
              </p:ext>
            </p:extLst>
          </p:nvPr>
        </p:nvGraphicFramePr>
        <p:xfrm>
          <a:off x="838200" y="1690688"/>
          <a:ext cx="10706100" cy="48082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353050">
                  <a:extLst>
                    <a:ext uri="{9D8B030D-6E8A-4147-A177-3AD203B41FA5}">
                      <a16:colId xmlns:a16="http://schemas.microsoft.com/office/drawing/2014/main" val="1948046167"/>
                    </a:ext>
                  </a:extLst>
                </a:gridCol>
                <a:gridCol w="5353050">
                  <a:extLst>
                    <a:ext uri="{9D8B030D-6E8A-4147-A177-3AD203B41FA5}">
                      <a16:colId xmlns:a16="http://schemas.microsoft.com/office/drawing/2014/main" val="3086708404"/>
                    </a:ext>
                  </a:extLst>
                </a:gridCol>
              </a:tblGrid>
              <a:tr h="657860">
                <a:tc>
                  <a:txBody>
                    <a:bodyPr/>
                    <a:lstStyle/>
                    <a:p>
                      <a:r>
                        <a:rPr lang="de-DE" sz="2800" dirty="0"/>
                        <a:t>Ja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53,4%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65534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r>
                        <a:rPr lang="de-DE" sz="2800" dirty="0"/>
                        <a:t>Nein, aber ich war bereits in der Vergangenheit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5,3%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487718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r>
                        <a:rPr lang="de-DE" sz="2800" dirty="0"/>
                        <a:t>Nein, aber ich habe hausärztlichen Rat zugezogen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8,2%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27575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r>
                        <a:rPr lang="de-DE" sz="2800" dirty="0"/>
                        <a:t>Nein, aber ich war bei einer Beratungsstelle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4,3%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010472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r>
                        <a:rPr lang="de-DE" sz="2800" dirty="0"/>
                        <a:t>Nein, aber ich denke darüber nach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15,9%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358383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r>
                        <a:rPr lang="de-DE" sz="2800" dirty="0"/>
                        <a:t>Nein, ich möchte nicht</a:t>
                      </a:r>
                      <a:endParaRPr lang="en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1%</a:t>
                      </a:r>
                      <a:endParaRPr lang="en-D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23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17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2156</Words>
  <Application>Microsoft Office PowerPoint</Application>
  <PresentationFormat>Breitbild</PresentationFormat>
  <Paragraphs>495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</vt:lpstr>
      <vt:lpstr>Best2 – Beeinträchtigt Studieren</vt:lpstr>
      <vt:lpstr>Rahmen</vt:lpstr>
      <vt:lpstr>Aufbau der Studie</vt:lpstr>
      <vt:lpstr>Beeinträchtigungsspezifische Angaben</vt:lpstr>
      <vt:lpstr>Form der Beeinträchtigung</vt:lpstr>
      <vt:lpstr>Auswirkungen auf den Alltag (Mehrfachnennung möglich, ausgewählte Nennungen)</vt:lpstr>
      <vt:lpstr>Auswirkungen </vt:lpstr>
      <vt:lpstr>PowerPoint-Präsentation</vt:lpstr>
      <vt:lpstr>Bezugsgruppe Studierende mit psychischer Erkrankung – bist du in Behandlung?</vt:lpstr>
      <vt:lpstr>Soziodemographie</vt:lpstr>
      <vt:lpstr>Geschlecht      Alter</vt:lpstr>
      <vt:lpstr>Höchster Schulabschluss der Eltern</vt:lpstr>
      <vt:lpstr>Nicht-/akademische Herkunft</vt:lpstr>
      <vt:lpstr>Hochschulzugang</vt:lpstr>
      <vt:lpstr>Wahl des Studiums</vt:lpstr>
      <vt:lpstr>Wahl des Studiums</vt:lpstr>
      <vt:lpstr>Welche Aspekte haben die Wahl beeinflusst (Studierende, die durch Beeinträchtigung bei Studienwahl beeinflusst wurden) </vt:lpstr>
      <vt:lpstr>In welchen Bereichen hätten sie sich im 1.+2. Semester mehr Hilfe gewünscht? (Studierende, die vor Aufnahme des Studiums beeinträchtigt waren)</vt:lpstr>
      <vt:lpstr>Beeinträchtigungsbezogene Schwierigkeiten im Studium</vt:lpstr>
      <vt:lpstr>Wo hatten sie Schwierigkeiten?</vt:lpstr>
      <vt:lpstr>Leistungsnachweise LN –was bereitet Schwierigkeiten bzgl. der Beeinträchtigung(en)</vt:lpstr>
      <vt:lpstr>Studienorganisation/Lehre/Lernen</vt:lpstr>
      <vt:lpstr>Barrierefreiheit – was bereitet Schwierigkeiten bzgl. der Beeinträchtigung(en)</vt:lpstr>
      <vt:lpstr>Nachteilsausgleiche</vt:lpstr>
      <vt:lpstr>In welchem Bereich haben Sie um individuelle Anpassungen/Ansprachen gebeten?</vt:lpstr>
      <vt:lpstr>Durchschnittlicher Anteil bewilligter Anträge</vt:lpstr>
      <vt:lpstr>Warum wurde kein Antrag gestellt?</vt:lpstr>
      <vt:lpstr>Angst vor Stigmatisierung</vt:lpstr>
      <vt:lpstr>Warum wurde dein letzter Antrag abgelehnt?</vt:lpstr>
      <vt:lpstr>Alternative Lösungsstrategien (Bundesergebnis)</vt:lpstr>
      <vt:lpstr>Wirksamkeit beeinträchtigungsspezifischer Beratungsangebote</vt:lpstr>
      <vt:lpstr>Bekanntheit &amp; Nutzung (der Betroffenen)</vt:lpstr>
      <vt:lpstr>Wirksamkeit der Angebote</vt:lpstr>
      <vt:lpstr>Warum haben Sie kein Angebot genutzt?</vt:lpstr>
      <vt:lpstr>Finanzielle Situation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Best2 – Beeinträchtigt Studieren</dc:title>
  <dc:creator>Iris</dc:creator>
  <cp:lastModifiedBy>Iris</cp:lastModifiedBy>
  <cp:revision>28</cp:revision>
  <dcterms:created xsi:type="dcterms:W3CDTF">2019-03-09T19:17:21Z</dcterms:created>
  <dcterms:modified xsi:type="dcterms:W3CDTF">2019-04-25T13:58:17Z</dcterms:modified>
</cp:coreProperties>
</file>