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2" r:id="rId4"/>
    <p:sldId id="265" r:id="rId5"/>
    <p:sldId id="266" r:id="rId6"/>
    <p:sldId id="263" r:id="rId7"/>
    <p:sldId id="264" r:id="rId8"/>
    <p:sldId id="258" r:id="rId9"/>
    <p:sldId id="259" r:id="rId10"/>
    <p:sldId id="260" r:id="rId11"/>
    <p:sldId id="261"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0" d="100"/>
          <a:sy n="70" d="100"/>
        </p:scale>
        <p:origin x="73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62A3E4-F7F0-4B0F-BE7C-B6F08B0B0E25}" type="datetimeFigureOut">
              <a:rPr lang="de-DE" smtClean="0"/>
              <a:t>25.07.2022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69D054-675F-4EB7-962B-AE9F4511261D}" type="slidenum">
              <a:rPr lang="de-DE" smtClean="0"/>
              <a:t>‹Nr.›</a:t>
            </a:fld>
            <a:endParaRPr lang="de-DE"/>
          </a:p>
        </p:txBody>
      </p:sp>
    </p:spTree>
    <p:extLst>
      <p:ext uri="{BB962C8B-B14F-4D97-AF65-F5344CB8AC3E}">
        <p14:creationId xmlns:p14="http://schemas.microsoft.com/office/powerpoint/2010/main" val="1989395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921582-9E48-76EA-AD74-84156C8A9CB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C626D96B-C4EB-834E-2739-7660CE915E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3DFF6C97-0E64-FE5A-AD47-93FF39EC6159}"/>
              </a:ext>
            </a:extLst>
          </p:cNvPr>
          <p:cNvSpPr>
            <a:spLocks noGrp="1"/>
          </p:cNvSpPr>
          <p:nvPr>
            <p:ph type="dt" sz="half" idx="10"/>
          </p:nvPr>
        </p:nvSpPr>
        <p:spPr/>
        <p:txBody>
          <a:bodyPr/>
          <a:lstStyle/>
          <a:p>
            <a:fld id="{33D25149-B122-47E3-8408-81E1BB73345F}" type="datetime1">
              <a:rPr lang="de-DE" smtClean="0"/>
              <a:t>25.07.2022</a:t>
            </a:fld>
            <a:endParaRPr lang="de-DE"/>
          </a:p>
        </p:txBody>
      </p:sp>
      <p:sp>
        <p:nvSpPr>
          <p:cNvPr id="5" name="Fußzeilenplatzhalter 4">
            <a:extLst>
              <a:ext uri="{FF2B5EF4-FFF2-40B4-BE49-F238E27FC236}">
                <a16:creationId xmlns:a16="http://schemas.microsoft.com/office/drawing/2014/main" id="{B74AB5AC-FED3-20C0-9B35-E45202FF6CF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D3BBACE-4A24-E87E-E123-C7C43458CDE6}"/>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3203468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0CA718-66E1-00EF-178A-1F357D48A424}"/>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00741972-D7A0-D4CA-3541-961E2C32970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C640363-CAA7-7C34-2EA7-81A855CF7A5A}"/>
              </a:ext>
            </a:extLst>
          </p:cNvPr>
          <p:cNvSpPr>
            <a:spLocks noGrp="1"/>
          </p:cNvSpPr>
          <p:nvPr>
            <p:ph type="dt" sz="half" idx="10"/>
          </p:nvPr>
        </p:nvSpPr>
        <p:spPr/>
        <p:txBody>
          <a:bodyPr/>
          <a:lstStyle/>
          <a:p>
            <a:fld id="{C5F3D25A-7989-4A88-BF33-29B6F1F3A810}" type="datetime1">
              <a:rPr lang="de-DE" smtClean="0"/>
              <a:t>25.07.2022</a:t>
            </a:fld>
            <a:endParaRPr lang="de-DE"/>
          </a:p>
        </p:txBody>
      </p:sp>
      <p:sp>
        <p:nvSpPr>
          <p:cNvPr id="5" name="Fußzeilenplatzhalter 4">
            <a:extLst>
              <a:ext uri="{FF2B5EF4-FFF2-40B4-BE49-F238E27FC236}">
                <a16:creationId xmlns:a16="http://schemas.microsoft.com/office/drawing/2014/main" id="{CEA41F1B-1FD9-E1D8-F4D6-9FA58631F32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203EDE1-35CA-455B-8C9D-1CA0E353FA69}"/>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467885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EB40CFCF-31FF-FEF2-1D70-0D7CDDB1E595}"/>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9DA9B274-9491-76CB-5CC0-E1E033021C8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2D57217-FE74-4075-2BAB-D9C381008D6C}"/>
              </a:ext>
            </a:extLst>
          </p:cNvPr>
          <p:cNvSpPr>
            <a:spLocks noGrp="1"/>
          </p:cNvSpPr>
          <p:nvPr>
            <p:ph type="dt" sz="half" idx="10"/>
          </p:nvPr>
        </p:nvSpPr>
        <p:spPr/>
        <p:txBody>
          <a:bodyPr/>
          <a:lstStyle/>
          <a:p>
            <a:fld id="{944E46CD-224F-491B-86E2-1DBF33DF220A}" type="datetime1">
              <a:rPr lang="de-DE" smtClean="0"/>
              <a:t>25.07.2022</a:t>
            </a:fld>
            <a:endParaRPr lang="de-DE"/>
          </a:p>
        </p:txBody>
      </p:sp>
      <p:sp>
        <p:nvSpPr>
          <p:cNvPr id="5" name="Fußzeilenplatzhalter 4">
            <a:extLst>
              <a:ext uri="{FF2B5EF4-FFF2-40B4-BE49-F238E27FC236}">
                <a16:creationId xmlns:a16="http://schemas.microsoft.com/office/drawing/2014/main" id="{30B165FC-EE75-0809-A831-378BA7015EB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EE4BC25-9B15-E5F5-ACA1-23989C069DDF}"/>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1521669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09175F-321E-1C09-7ED2-6D33895F0D7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A6D07E30-4377-E6B1-2B90-8C95B91F3BD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EF70465-CA20-28FA-366F-F1D68AB3BFF7}"/>
              </a:ext>
            </a:extLst>
          </p:cNvPr>
          <p:cNvSpPr>
            <a:spLocks noGrp="1"/>
          </p:cNvSpPr>
          <p:nvPr>
            <p:ph type="dt" sz="half" idx="10"/>
          </p:nvPr>
        </p:nvSpPr>
        <p:spPr/>
        <p:txBody>
          <a:bodyPr/>
          <a:lstStyle/>
          <a:p>
            <a:fld id="{A617F582-EEAA-45D4-BA63-05A1A34359A8}" type="datetime1">
              <a:rPr lang="de-DE" smtClean="0"/>
              <a:t>25.07.2022</a:t>
            </a:fld>
            <a:endParaRPr lang="de-DE"/>
          </a:p>
        </p:txBody>
      </p:sp>
      <p:sp>
        <p:nvSpPr>
          <p:cNvPr id="5" name="Fußzeilenplatzhalter 4">
            <a:extLst>
              <a:ext uri="{FF2B5EF4-FFF2-40B4-BE49-F238E27FC236}">
                <a16:creationId xmlns:a16="http://schemas.microsoft.com/office/drawing/2014/main" id="{50AE007E-A9AF-FE85-5679-08493555738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ACBEA1CF-78F9-0609-B691-750CC4F30EE9}"/>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63912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62DB5C-6281-43AD-3301-84162158301A}"/>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754977BE-512C-A463-6B20-2C20E248E5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EA312A29-45DD-97EE-92F1-95432CBD9177}"/>
              </a:ext>
            </a:extLst>
          </p:cNvPr>
          <p:cNvSpPr>
            <a:spLocks noGrp="1"/>
          </p:cNvSpPr>
          <p:nvPr>
            <p:ph type="dt" sz="half" idx="10"/>
          </p:nvPr>
        </p:nvSpPr>
        <p:spPr/>
        <p:txBody>
          <a:bodyPr/>
          <a:lstStyle/>
          <a:p>
            <a:fld id="{FDFA8721-EEDC-477A-931D-76C60AEC4F1E}" type="datetime1">
              <a:rPr lang="de-DE" smtClean="0"/>
              <a:t>25.07.2022</a:t>
            </a:fld>
            <a:endParaRPr lang="de-DE"/>
          </a:p>
        </p:txBody>
      </p:sp>
      <p:sp>
        <p:nvSpPr>
          <p:cNvPr id="5" name="Fußzeilenplatzhalter 4">
            <a:extLst>
              <a:ext uri="{FF2B5EF4-FFF2-40B4-BE49-F238E27FC236}">
                <a16:creationId xmlns:a16="http://schemas.microsoft.com/office/drawing/2014/main" id="{C1F53324-E3DA-9D3A-38E9-0DF468BC983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08E4B81-9899-3032-CAA0-06B7E71B8BF9}"/>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3684583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CF161C-F4C0-DEA1-ED13-987E2BFD62B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D93F778-86F1-798E-66B6-37E1B739406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FEF93094-87BB-27CE-FBA1-2FB0CE21AE99}"/>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06EF1345-E85C-2DFC-1781-E7E5953DA16D}"/>
              </a:ext>
            </a:extLst>
          </p:cNvPr>
          <p:cNvSpPr>
            <a:spLocks noGrp="1"/>
          </p:cNvSpPr>
          <p:nvPr>
            <p:ph type="dt" sz="half" idx="10"/>
          </p:nvPr>
        </p:nvSpPr>
        <p:spPr/>
        <p:txBody>
          <a:bodyPr/>
          <a:lstStyle/>
          <a:p>
            <a:fld id="{09FF3FEC-5757-44B2-BAE5-CFA2EBCC7A94}" type="datetime1">
              <a:rPr lang="de-DE" smtClean="0"/>
              <a:t>25.07.2022</a:t>
            </a:fld>
            <a:endParaRPr lang="de-DE"/>
          </a:p>
        </p:txBody>
      </p:sp>
      <p:sp>
        <p:nvSpPr>
          <p:cNvPr id="6" name="Fußzeilenplatzhalter 5">
            <a:extLst>
              <a:ext uri="{FF2B5EF4-FFF2-40B4-BE49-F238E27FC236}">
                <a16:creationId xmlns:a16="http://schemas.microsoft.com/office/drawing/2014/main" id="{72CC8934-1E22-021D-FC68-AA5D4938B0A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305891B-842F-F137-A3AB-EB95BF565F79}"/>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2201957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15ACBA-7056-7996-489B-FAA79B67D6CC}"/>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C2275929-F93B-9D59-2779-11BC0982E8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943AAEDF-8398-8F27-99E8-7A55AFB88C75}"/>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97D82CDA-58A7-568A-6ACE-94EABE4F829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77DA811-9A26-C7E6-F521-E43D5F0E5E09}"/>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524535E2-DCFD-8507-F043-26B0D4A2FA9A}"/>
              </a:ext>
            </a:extLst>
          </p:cNvPr>
          <p:cNvSpPr>
            <a:spLocks noGrp="1"/>
          </p:cNvSpPr>
          <p:nvPr>
            <p:ph type="dt" sz="half" idx="10"/>
          </p:nvPr>
        </p:nvSpPr>
        <p:spPr/>
        <p:txBody>
          <a:bodyPr/>
          <a:lstStyle/>
          <a:p>
            <a:fld id="{EB5878BD-12C5-4EB3-9C8C-009ABC499DE8}" type="datetime1">
              <a:rPr lang="de-DE" smtClean="0"/>
              <a:t>25.07.2022</a:t>
            </a:fld>
            <a:endParaRPr lang="de-DE"/>
          </a:p>
        </p:txBody>
      </p:sp>
      <p:sp>
        <p:nvSpPr>
          <p:cNvPr id="8" name="Fußzeilenplatzhalter 7">
            <a:extLst>
              <a:ext uri="{FF2B5EF4-FFF2-40B4-BE49-F238E27FC236}">
                <a16:creationId xmlns:a16="http://schemas.microsoft.com/office/drawing/2014/main" id="{2F5B5910-876C-19E5-4376-EFE3A7955633}"/>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82DE2BCD-8F9C-EECD-B3A2-0E2CDFE6C958}"/>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2810658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69669C-4E83-73BC-4BCA-BF02FF4F2DD0}"/>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40513B7-C46F-0EF5-9CFD-5A962587FEE2}"/>
              </a:ext>
            </a:extLst>
          </p:cNvPr>
          <p:cNvSpPr>
            <a:spLocks noGrp="1"/>
          </p:cNvSpPr>
          <p:nvPr>
            <p:ph type="dt" sz="half" idx="10"/>
          </p:nvPr>
        </p:nvSpPr>
        <p:spPr/>
        <p:txBody>
          <a:bodyPr/>
          <a:lstStyle/>
          <a:p>
            <a:fld id="{89814F20-4C29-45E0-B084-798435F7336D}" type="datetime1">
              <a:rPr lang="de-DE" smtClean="0"/>
              <a:t>25.07.2022</a:t>
            </a:fld>
            <a:endParaRPr lang="de-DE"/>
          </a:p>
        </p:txBody>
      </p:sp>
      <p:sp>
        <p:nvSpPr>
          <p:cNvPr id="4" name="Fußzeilenplatzhalter 3">
            <a:extLst>
              <a:ext uri="{FF2B5EF4-FFF2-40B4-BE49-F238E27FC236}">
                <a16:creationId xmlns:a16="http://schemas.microsoft.com/office/drawing/2014/main" id="{3757CB9E-1371-FFC5-3565-BD94091A31D0}"/>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4FAE7627-7B9B-FDE0-4299-736554169C28}"/>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1567109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EF85C82C-AA29-19BD-2188-52A5DF604EF8}"/>
              </a:ext>
            </a:extLst>
          </p:cNvPr>
          <p:cNvSpPr>
            <a:spLocks noGrp="1"/>
          </p:cNvSpPr>
          <p:nvPr>
            <p:ph type="dt" sz="half" idx="10"/>
          </p:nvPr>
        </p:nvSpPr>
        <p:spPr/>
        <p:txBody>
          <a:bodyPr/>
          <a:lstStyle/>
          <a:p>
            <a:fld id="{B7ADE270-32F1-4B59-B9C7-EE7604CEDD42}" type="datetime1">
              <a:rPr lang="de-DE" smtClean="0"/>
              <a:t>25.07.2022</a:t>
            </a:fld>
            <a:endParaRPr lang="de-DE"/>
          </a:p>
        </p:txBody>
      </p:sp>
      <p:sp>
        <p:nvSpPr>
          <p:cNvPr id="3" name="Fußzeilenplatzhalter 2">
            <a:extLst>
              <a:ext uri="{FF2B5EF4-FFF2-40B4-BE49-F238E27FC236}">
                <a16:creationId xmlns:a16="http://schemas.microsoft.com/office/drawing/2014/main" id="{96AA9436-4A64-34EE-5B15-A7AB159B474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989B29EC-CECB-40CD-D713-9D20C5E4E1CC}"/>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3761161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FF94B1-3ACF-867B-F693-10DBD82BD6C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3574DF1F-8310-A2DD-2949-4F579050E3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5A15B57-296B-B51B-04B4-3D05333160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CA5DAED-8145-9C26-C8E7-F320545BD47F}"/>
              </a:ext>
            </a:extLst>
          </p:cNvPr>
          <p:cNvSpPr>
            <a:spLocks noGrp="1"/>
          </p:cNvSpPr>
          <p:nvPr>
            <p:ph type="dt" sz="half" idx="10"/>
          </p:nvPr>
        </p:nvSpPr>
        <p:spPr/>
        <p:txBody>
          <a:bodyPr/>
          <a:lstStyle/>
          <a:p>
            <a:fld id="{9A14ADB5-10FD-40ED-B1D3-5B661855E765}" type="datetime1">
              <a:rPr lang="de-DE" smtClean="0"/>
              <a:t>25.07.2022</a:t>
            </a:fld>
            <a:endParaRPr lang="de-DE"/>
          </a:p>
        </p:txBody>
      </p:sp>
      <p:sp>
        <p:nvSpPr>
          <p:cNvPr id="6" name="Fußzeilenplatzhalter 5">
            <a:extLst>
              <a:ext uri="{FF2B5EF4-FFF2-40B4-BE49-F238E27FC236}">
                <a16:creationId xmlns:a16="http://schemas.microsoft.com/office/drawing/2014/main" id="{A0C0AD67-FD96-FD2E-AB21-925A6779A9A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02F7D425-0AAC-7754-A1D6-6897AEF4822E}"/>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178809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4BB639-5F94-D70B-A73F-6981FF60A4D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B585D17A-50DD-6D8C-9893-4828C83034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6C3B4A25-B975-9658-2C3F-35C1A1FFF2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D9D8119-6E17-129A-BB31-D82BD42DAF70}"/>
              </a:ext>
            </a:extLst>
          </p:cNvPr>
          <p:cNvSpPr>
            <a:spLocks noGrp="1"/>
          </p:cNvSpPr>
          <p:nvPr>
            <p:ph type="dt" sz="half" idx="10"/>
          </p:nvPr>
        </p:nvSpPr>
        <p:spPr/>
        <p:txBody>
          <a:bodyPr/>
          <a:lstStyle/>
          <a:p>
            <a:fld id="{123C947E-3A8E-49D2-AC20-DDCD3D069F8D}" type="datetime1">
              <a:rPr lang="de-DE" smtClean="0"/>
              <a:t>25.07.2022</a:t>
            </a:fld>
            <a:endParaRPr lang="de-DE"/>
          </a:p>
        </p:txBody>
      </p:sp>
      <p:sp>
        <p:nvSpPr>
          <p:cNvPr id="6" name="Fußzeilenplatzhalter 5">
            <a:extLst>
              <a:ext uri="{FF2B5EF4-FFF2-40B4-BE49-F238E27FC236}">
                <a16:creationId xmlns:a16="http://schemas.microsoft.com/office/drawing/2014/main" id="{D85BCE11-3722-6E20-ECE1-3FBA8B60059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F08BAE5-43C9-1353-D421-7D4DDBECA5A9}"/>
              </a:ext>
            </a:extLst>
          </p:cNvPr>
          <p:cNvSpPr>
            <a:spLocks noGrp="1"/>
          </p:cNvSpPr>
          <p:nvPr>
            <p:ph type="sldNum" sz="quarter" idx="12"/>
          </p:nvPr>
        </p:nvSpPr>
        <p:spPr/>
        <p:txBody>
          <a:bodyPr/>
          <a:lstStyle/>
          <a:p>
            <a:fld id="{B76777F9-89C6-41D6-B082-F76CBF5601E1}" type="slidenum">
              <a:rPr lang="de-DE" smtClean="0"/>
              <a:t>‹Nr.›</a:t>
            </a:fld>
            <a:endParaRPr lang="de-DE"/>
          </a:p>
        </p:txBody>
      </p:sp>
    </p:spTree>
    <p:extLst>
      <p:ext uri="{BB962C8B-B14F-4D97-AF65-F5344CB8AC3E}">
        <p14:creationId xmlns:p14="http://schemas.microsoft.com/office/powerpoint/2010/main" val="3765894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F838FB7-A97A-5544-1516-2D41B38DDA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458B0E7F-BF51-D375-6DBB-213CF3569B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127BDF5-410F-EFC1-7F5D-0CA074E366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4137A7-94DE-4632-8E5A-E81E663D9FA5}" type="datetime1">
              <a:rPr lang="de-DE" smtClean="0"/>
              <a:t>25.07.2022</a:t>
            </a:fld>
            <a:endParaRPr lang="de-DE"/>
          </a:p>
        </p:txBody>
      </p:sp>
      <p:sp>
        <p:nvSpPr>
          <p:cNvPr id="5" name="Fußzeilenplatzhalter 4">
            <a:extLst>
              <a:ext uri="{FF2B5EF4-FFF2-40B4-BE49-F238E27FC236}">
                <a16:creationId xmlns:a16="http://schemas.microsoft.com/office/drawing/2014/main" id="{E6D4E93C-86EF-9740-A6BC-09432A3DAC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1398B001-95B4-4E04-DF57-8A6E11CDAD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6777F9-89C6-41D6-B082-F76CBF5601E1}" type="slidenum">
              <a:rPr lang="de-DE" smtClean="0"/>
              <a:t>‹Nr.›</a:t>
            </a:fld>
            <a:endParaRPr lang="de-DE"/>
          </a:p>
        </p:txBody>
      </p:sp>
    </p:spTree>
    <p:extLst>
      <p:ext uri="{BB962C8B-B14F-4D97-AF65-F5344CB8AC3E}">
        <p14:creationId xmlns:p14="http://schemas.microsoft.com/office/powerpoint/2010/main" val="3625857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hyperlink" Target="https://www.bmfsfj.de/bmfsfj/service/publikationen/16-kinder-und-jugendbericht-162238"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wissenschaftsrat.de/download/2022/9699-22.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431698C-1C9A-0F82-97E3-BEB26F971144}"/>
              </a:ext>
            </a:extLst>
          </p:cNvPr>
          <p:cNvSpPr>
            <a:spLocks noGrp="1"/>
          </p:cNvSpPr>
          <p:nvPr>
            <p:ph type="ctrTitle"/>
          </p:nvPr>
        </p:nvSpPr>
        <p:spPr>
          <a:xfrm>
            <a:off x="442708" y="3580343"/>
            <a:ext cx="10909640" cy="1249394"/>
          </a:xfrm>
        </p:spPr>
        <p:txBody>
          <a:bodyPr anchor="ctr">
            <a:normAutofit fontScale="90000"/>
          </a:bodyPr>
          <a:lstStyle/>
          <a:p>
            <a:r>
              <a:rPr lang="de-DE" sz="4400" b="1" dirty="0">
                <a:solidFill>
                  <a:schemeClr val="bg2"/>
                </a:solidFill>
              </a:rPr>
              <a:t>Ergebnisbericht zu den Kongressen des </a:t>
            </a:r>
            <a:r>
              <a:rPr lang="de-DE" sz="4400" b="1" dirty="0" err="1">
                <a:solidFill>
                  <a:schemeClr val="bg2"/>
                </a:solidFill>
              </a:rPr>
              <a:t>fzs</a:t>
            </a:r>
            <a:r>
              <a:rPr lang="de-DE" sz="4400" b="1" dirty="0">
                <a:solidFill>
                  <a:schemeClr val="bg2"/>
                </a:solidFill>
              </a:rPr>
              <a:t> am 2.-5. Juni 2022 und 7.-10. Juli 2022</a:t>
            </a:r>
          </a:p>
        </p:txBody>
      </p:sp>
      <p:sp>
        <p:nvSpPr>
          <p:cNvPr id="3" name="Untertitel 2">
            <a:extLst>
              <a:ext uri="{FF2B5EF4-FFF2-40B4-BE49-F238E27FC236}">
                <a16:creationId xmlns:a16="http://schemas.microsoft.com/office/drawing/2014/main" id="{6B11476A-E81A-B4B1-DE1E-420DE27A9F6D}"/>
              </a:ext>
            </a:extLst>
          </p:cNvPr>
          <p:cNvSpPr>
            <a:spLocks noGrp="1"/>
          </p:cNvSpPr>
          <p:nvPr>
            <p:ph type="subTitle" idx="1"/>
          </p:nvPr>
        </p:nvSpPr>
        <p:spPr>
          <a:xfrm>
            <a:off x="638880" y="5156462"/>
            <a:ext cx="10909643" cy="687406"/>
          </a:xfrm>
        </p:spPr>
        <p:txBody>
          <a:bodyPr anchor="ctr">
            <a:normAutofit/>
          </a:bodyPr>
          <a:lstStyle/>
          <a:p>
            <a:r>
              <a:rPr lang="de-DE" dirty="0">
                <a:solidFill>
                  <a:schemeClr val="bg2"/>
                </a:solidFill>
                <a:latin typeface="+mj-lt"/>
                <a:ea typeface="Cambria Math" panose="02040503050406030204" pitchFamily="18" charset="0"/>
              </a:rPr>
              <a:t>Larissa Ziegler und Rudolf Blazevic</a:t>
            </a:r>
          </a:p>
        </p:txBody>
      </p:sp>
      <p:sp>
        <p:nvSpPr>
          <p:cNvPr id="25"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fik 4">
            <a:extLst>
              <a:ext uri="{FF2B5EF4-FFF2-40B4-BE49-F238E27FC236}">
                <a16:creationId xmlns:a16="http://schemas.microsoft.com/office/drawing/2014/main" id="{7D39DF81-76CD-F40E-D00C-B83B62B8EA88}"/>
              </a:ext>
            </a:extLst>
          </p:cNvPr>
          <p:cNvPicPr>
            <a:picLocks noChangeAspect="1"/>
          </p:cNvPicPr>
          <p:nvPr/>
        </p:nvPicPr>
        <p:blipFill>
          <a:blip r:embed="rId2"/>
          <a:stretch>
            <a:fillRect/>
          </a:stretch>
        </p:blipFill>
        <p:spPr>
          <a:xfrm>
            <a:off x="-2299" y="-229557"/>
            <a:ext cx="12192000" cy="2895599"/>
          </a:xfrm>
          <a:prstGeom prst="rect">
            <a:avLst/>
          </a:prstGeom>
        </p:spPr>
      </p:pic>
      <p:sp>
        <p:nvSpPr>
          <p:cNvPr id="4" name="Foliennummernplatzhalter 3">
            <a:extLst>
              <a:ext uri="{FF2B5EF4-FFF2-40B4-BE49-F238E27FC236}">
                <a16:creationId xmlns:a16="http://schemas.microsoft.com/office/drawing/2014/main" id="{1CA1FADC-E193-061E-701C-72E881A3F7D7}"/>
              </a:ext>
            </a:extLst>
          </p:cNvPr>
          <p:cNvSpPr>
            <a:spLocks noGrp="1"/>
          </p:cNvSpPr>
          <p:nvPr>
            <p:ph type="sldNum" sz="quarter" idx="12"/>
          </p:nvPr>
        </p:nvSpPr>
        <p:spPr/>
        <p:txBody>
          <a:bodyPr/>
          <a:lstStyle/>
          <a:p>
            <a:fld id="{B76777F9-89C6-41D6-B082-F76CBF5601E1}" type="slidenum">
              <a:rPr lang="de-DE" smtClean="0"/>
              <a:t>1</a:t>
            </a:fld>
            <a:endParaRPr lang="de-DE"/>
          </a:p>
        </p:txBody>
      </p:sp>
    </p:spTree>
    <p:extLst>
      <p:ext uri="{BB962C8B-B14F-4D97-AF65-F5344CB8AC3E}">
        <p14:creationId xmlns:p14="http://schemas.microsoft.com/office/powerpoint/2010/main" val="820271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71E0DB-A8B3-C955-C106-8D4652AFF938}"/>
              </a:ext>
            </a:extLst>
          </p:cNvPr>
          <p:cNvSpPr>
            <a:spLocks noGrp="1"/>
          </p:cNvSpPr>
          <p:nvPr>
            <p:ph type="title"/>
          </p:nvPr>
        </p:nvSpPr>
        <p:spPr>
          <a:xfrm>
            <a:off x="4965430" y="629268"/>
            <a:ext cx="6586491" cy="1286160"/>
          </a:xfrm>
          <a:solidFill>
            <a:schemeClr val="accent2"/>
          </a:solidFill>
        </p:spPr>
        <p:txBody>
          <a:bodyPr anchor="b">
            <a:normAutofit fontScale="90000"/>
          </a:bodyPr>
          <a:lstStyle/>
          <a:p>
            <a:r>
              <a:rPr lang="de-DE" sz="3200" dirty="0"/>
              <a:t>Film: „Triumph des guten Willens“ mit anschließender Diskussion mit dem Regisseur Mikko Linnemann</a:t>
            </a:r>
            <a:endParaRPr lang="de-DE" sz="3200" u="sng" dirty="0"/>
          </a:p>
        </p:txBody>
      </p:sp>
      <p:sp>
        <p:nvSpPr>
          <p:cNvPr id="3" name="Inhaltsplatzhalter 2">
            <a:extLst>
              <a:ext uri="{FF2B5EF4-FFF2-40B4-BE49-F238E27FC236}">
                <a16:creationId xmlns:a16="http://schemas.microsoft.com/office/drawing/2014/main" id="{03257126-863E-6D0C-2192-BAE2876A44A5}"/>
              </a:ext>
            </a:extLst>
          </p:cNvPr>
          <p:cNvSpPr>
            <a:spLocks noGrp="1"/>
          </p:cNvSpPr>
          <p:nvPr>
            <p:ph idx="1"/>
          </p:nvPr>
        </p:nvSpPr>
        <p:spPr>
          <a:xfrm>
            <a:off x="4965431" y="2438400"/>
            <a:ext cx="6586489" cy="3785419"/>
          </a:xfrm>
        </p:spPr>
        <p:txBody>
          <a:bodyPr>
            <a:normAutofit/>
          </a:bodyPr>
          <a:lstStyle/>
          <a:p>
            <a:r>
              <a:rPr lang="de-DE" sz="22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Kritik an Aufarbeitungskultur wie dem Holocaustdenkmal in Berlin und an den Stolpersteinen. Aufarbeitung in Deutschland sei völlig gescheitert. </a:t>
            </a:r>
          </a:p>
          <a:p>
            <a:r>
              <a:rPr lang="de-DE" sz="22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Eike Geisel – „Lastenausgleich, Umschuldung. Die Wiedergutwerdung der Deutschen. Essays, Polemiken, Stichworte.“, „Triumph des guten Willens.“</a:t>
            </a:r>
          </a:p>
          <a:p>
            <a:r>
              <a:rPr lang="de-DE" sz="2200" dirty="0">
                <a:solidFill>
                  <a:schemeClr val="bg2"/>
                </a:solidFill>
                <a:latin typeface="Calibri" panose="020F0502020204030204" pitchFamily="34" charset="0"/>
                <a:ea typeface="Calibri" panose="020F0502020204030204" pitchFamily="34" charset="0"/>
                <a:cs typeface="Times New Roman" panose="02020603050405020304" pitchFamily="18" charset="0"/>
              </a:rPr>
              <a:t>„Erinnerung als die höchste Form des Vergessens“</a:t>
            </a:r>
            <a:endParaRPr lang="de-DE" sz="22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p>
            <a:r>
              <a:rPr lang="de-DE" sz="2200" dirty="0">
                <a:solidFill>
                  <a:schemeClr val="bg2"/>
                </a:solidFill>
                <a:latin typeface="Calibri" panose="020F0502020204030204" pitchFamily="34" charset="0"/>
                <a:cs typeface="Times New Roman" panose="02020603050405020304" pitchFamily="18" charset="0"/>
              </a:rPr>
              <a:t>Hannah Arendt als Vordenkerin der NS-Relativierung?</a:t>
            </a:r>
            <a:endParaRPr lang="de-DE" sz="2200" dirty="0">
              <a:solidFill>
                <a:schemeClr val="bg2"/>
              </a:solidFill>
            </a:endParaRPr>
          </a:p>
        </p:txBody>
      </p:sp>
      <p:pic>
        <p:nvPicPr>
          <p:cNvPr id="5" name="Grafik 4">
            <a:extLst>
              <a:ext uri="{FF2B5EF4-FFF2-40B4-BE49-F238E27FC236}">
                <a16:creationId xmlns:a16="http://schemas.microsoft.com/office/drawing/2014/main" id="{33DC591C-FF86-638A-4C19-650106C80752}"/>
              </a:ext>
            </a:extLst>
          </p:cNvPr>
          <p:cNvPicPr>
            <a:picLocks noChangeAspect="1"/>
          </p:cNvPicPr>
          <p:nvPr/>
        </p:nvPicPr>
        <p:blipFill rotWithShape="1">
          <a:blip r:embed="rId2">
            <a:extLst>
              <a:ext uri="{28A0092B-C50C-407E-A947-70E740481C1C}">
                <a14:useLocalDpi xmlns:a14="http://schemas.microsoft.com/office/drawing/2010/main" val="0"/>
              </a:ext>
            </a:extLst>
          </a:blip>
          <a:srcRect l="1745" r="2717"/>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Foliennummernplatzhalter 3">
            <a:extLst>
              <a:ext uri="{FF2B5EF4-FFF2-40B4-BE49-F238E27FC236}">
                <a16:creationId xmlns:a16="http://schemas.microsoft.com/office/drawing/2014/main" id="{D7A17DB3-30CB-F972-6A0A-38E7153FDA65}"/>
              </a:ext>
            </a:extLst>
          </p:cNvPr>
          <p:cNvSpPr>
            <a:spLocks noGrp="1"/>
          </p:cNvSpPr>
          <p:nvPr>
            <p:ph type="sldNum" sz="quarter" idx="12"/>
          </p:nvPr>
        </p:nvSpPr>
        <p:spPr/>
        <p:txBody>
          <a:bodyPr/>
          <a:lstStyle/>
          <a:p>
            <a:fld id="{B76777F9-89C6-41D6-B082-F76CBF5601E1}" type="slidenum">
              <a:rPr lang="de-DE" smtClean="0"/>
              <a:t>10</a:t>
            </a:fld>
            <a:endParaRPr lang="de-DE"/>
          </a:p>
        </p:txBody>
      </p:sp>
    </p:spTree>
    <p:extLst>
      <p:ext uri="{BB962C8B-B14F-4D97-AF65-F5344CB8AC3E}">
        <p14:creationId xmlns:p14="http://schemas.microsoft.com/office/powerpoint/2010/main" val="2420768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540DD5-5B24-7F17-42D5-8FD87D4C315E}"/>
              </a:ext>
            </a:extLst>
          </p:cNvPr>
          <p:cNvSpPr>
            <a:spLocks noGrp="1"/>
          </p:cNvSpPr>
          <p:nvPr>
            <p:ph type="title"/>
          </p:nvPr>
        </p:nvSpPr>
        <p:spPr>
          <a:xfrm>
            <a:off x="838200" y="681037"/>
            <a:ext cx="10515600" cy="1325563"/>
          </a:xfrm>
          <a:solidFill>
            <a:schemeClr val="accent2"/>
          </a:solidFill>
        </p:spPr>
        <p:txBody>
          <a:bodyPr>
            <a:noAutofit/>
          </a:bodyPr>
          <a:lstStyle/>
          <a:p>
            <a:r>
              <a:rPr lang="de-DE" sz="3000" dirty="0">
                <a:effectLst/>
                <a:ea typeface="Calibri" panose="020F0502020204030204" pitchFamily="34" charset="0"/>
                <a:cs typeface="Times New Roman" panose="02020603050405020304" pitchFamily="18" charset="0"/>
              </a:rPr>
              <a:t>Vortrag: „Multidirektionale Erinnerung“ „Sakralisierung des Holocaust“ und „Katechismus der Deutschen“? – Zum postkolonialen Angriff auf die Singularität des Holocaust (Ingo Elbe)</a:t>
            </a:r>
            <a:endParaRPr lang="de-DE" sz="3000" dirty="0"/>
          </a:p>
        </p:txBody>
      </p:sp>
      <p:sp>
        <p:nvSpPr>
          <p:cNvPr id="3" name="Inhaltsplatzhalter 2">
            <a:extLst>
              <a:ext uri="{FF2B5EF4-FFF2-40B4-BE49-F238E27FC236}">
                <a16:creationId xmlns:a16="http://schemas.microsoft.com/office/drawing/2014/main" id="{ECBE3B27-42ED-AF36-5495-DED5BFC036A6}"/>
              </a:ext>
            </a:extLst>
          </p:cNvPr>
          <p:cNvSpPr>
            <a:spLocks noGrp="1"/>
          </p:cNvSpPr>
          <p:nvPr>
            <p:ph idx="1"/>
          </p:nvPr>
        </p:nvSpPr>
        <p:spPr>
          <a:xfrm>
            <a:off x="838200" y="2565647"/>
            <a:ext cx="10515600" cy="3611316"/>
          </a:xfrm>
        </p:spPr>
        <p:txBody>
          <a:bodyPr>
            <a:normAutofit fontScale="85000" lnSpcReduction="20000"/>
          </a:bodyPr>
          <a:lstStyle/>
          <a:p>
            <a:pPr>
              <a:lnSpc>
                <a:spcPct val="107000"/>
              </a:lnSpc>
              <a:spcAft>
                <a:spcPts val="800"/>
              </a:spcAft>
            </a:pP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1. Begriffliche Eliminierung des Antisemitismus</a:t>
            </a:r>
            <a:b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b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2. Holocaustrelativierung</a:t>
            </a:r>
            <a:b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b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3. Dämonisierung Israels</a:t>
            </a:r>
            <a:b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b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4. Postmoderne </a:t>
            </a:r>
            <a:r>
              <a:rPr lang="de-DE" sz="2600" dirty="0" err="1">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Dethematisierung</a:t>
            </a: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 des islamischen Antisemitismus</a:t>
            </a:r>
            <a:b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b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5. Antisemitismus – “not </a:t>
            </a:r>
            <a:r>
              <a:rPr lang="de-DE" sz="2600" dirty="0" err="1">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systemic</a:t>
            </a: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Postkolonialer Angriff auf Erinnerungskultur: Vorwurf der Verdrängung nicht-jüdischer Opfer durch Erinnerungsdenkmal zu ermordeten </a:t>
            </a:r>
            <a:r>
              <a:rPr lang="de-DE" sz="2600" dirty="0" err="1">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Jüd</a:t>
            </a: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*innen. Begriff des Holocaust beschränke sich nur auf das systemische Ermorden des jüdischen Volks. KZ-Insassen, die völlig apathisch und antriebslos waren, nannte man Muselmänner -&gt; komische Theorie, dass </a:t>
            </a:r>
            <a:r>
              <a:rPr lang="de-DE" sz="2600" dirty="0" err="1">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Jüd</a:t>
            </a: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*innen als Muslime in den KZs umkamen</a:t>
            </a:r>
          </a:p>
          <a:p>
            <a:endParaRPr lang="de-DE" dirty="0"/>
          </a:p>
        </p:txBody>
      </p:sp>
      <p:sp>
        <p:nvSpPr>
          <p:cNvPr id="4" name="Foliennummernplatzhalter 3">
            <a:extLst>
              <a:ext uri="{FF2B5EF4-FFF2-40B4-BE49-F238E27FC236}">
                <a16:creationId xmlns:a16="http://schemas.microsoft.com/office/drawing/2014/main" id="{1BFF2C13-EAAF-605F-8A1C-D112B7B04D57}"/>
              </a:ext>
            </a:extLst>
          </p:cNvPr>
          <p:cNvSpPr>
            <a:spLocks noGrp="1"/>
          </p:cNvSpPr>
          <p:nvPr>
            <p:ph type="sldNum" sz="quarter" idx="12"/>
          </p:nvPr>
        </p:nvSpPr>
        <p:spPr/>
        <p:txBody>
          <a:bodyPr/>
          <a:lstStyle/>
          <a:p>
            <a:fld id="{B76777F9-89C6-41D6-B082-F76CBF5601E1}" type="slidenum">
              <a:rPr lang="de-DE" smtClean="0"/>
              <a:t>11</a:t>
            </a:fld>
            <a:endParaRPr lang="de-DE"/>
          </a:p>
        </p:txBody>
      </p:sp>
    </p:spTree>
    <p:extLst>
      <p:ext uri="{BB962C8B-B14F-4D97-AF65-F5344CB8AC3E}">
        <p14:creationId xmlns:p14="http://schemas.microsoft.com/office/powerpoint/2010/main" val="4280775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8EDB6A-6668-812F-8887-DB6F86A47AF3}"/>
              </a:ext>
            </a:extLst>
          </p:cNvPr>
          <p:cNvSpPr>
            <a:spLocks noGrp="1"/>
          </p:cNvSpPr>
          <p:nvPr>
            <p:ph type="title"/>
          </p:nvPr>
        </p:nvSpPr>
        <p:spPr>
          <a:xfrm>
            <a:off x="742690" y="534514"/>
            <a:ext cx="5277333" cy="1325563"/>
          </a:xfrm>
        </p:spPr>
        <p:txBody>
          <a:bodyPr>
            <a:normAutofit/>
          </a:bodyPr>
          <a:lstStyle/>
          <a:p>
            <a:r>
              <a:rPr lang="de-DE" dirty="0"/>
              <a:t>Zukunftskongress „Studium und Lehre“</a:t>
            </a:r>
          </a:p>
        </p:txBody>
      </p:sp>
      <p:sp>
        <p:nvSpPr>
          <p:cNvPr id="3" name="Inhaltsplatzhalter 2">
            <a:extLst>
              <a:ext uri="{FF2B5EF4-FFF2-40B4-BE49-F238E27FC236}">
                <a16:creationId xmlns:a16="http://schemas.microsoft.com/office/drawing/2014/main" id="{F156DFC0-0CF3-5A36-8753-FC74AE2AC146}"/>
              </a:ext>
            </a:extLst>
          </p:cNvPr>
          <p:cNvSpPr>
            <a:spLocks noGrp="1"/>
          </p:cNvSpPr>
          <p:nvPr>
            <p:ph idx="1"/>
          </p:nvPr>
        </p:nvSpPr>
        <p:spPr>
          <a:xfrm>
            <a:off x="742690" y="2215572"/>
            <a:ext cx="5126906" cy="4323340"/>
          </a:xfrm>
        </p:spPr>
        <p:txBody>
          <a:bodyPr anchor="t">
            <a:normAutofit/>
          </a:bodyPr>
          <a:lstStyle/>
          <a:p>
            <a:pPr marL="0" indent="0">
              <a:lnSpc>
                <a:spcPct val="110000"/>
              </a:lnSpc>
              <a:buNone/>
            </a:pPr>
            <a:r>
              <a:rPr lang="de-DE" sz="2400" dirty="0"/>
              <a:t>1. Wichtige Papiere für studentische Forderungen: </a:t>
            </a:r>
          </a:p>
          <a:p>
            <a:pPr marL="457200" lvl="1" indent="0">
              <a:lnSpc>
                <a:spcPct val="110000"/>
              </a:lnSpc>
              <a:buNone/>
            </a:pPr>
            <a:r>
              <a:rPr lang="de-DE" sz="2000" dirty="0"/>
              <a:t>1.1. Kinder- und Jugendbericht zur demokratischen Bildung</a:t>
            </a:r>
          </a:p>
          <a:p>
            <a:pPr marL="457200" lvl="1" indent="0">
              <a:lnSpc>
                <a:spcPct val="110000"/>
              </a:lnSpc>
              <a:buNone/>
            </a:pPr>
            <a:r>
              <a:rPr lang="de-DE" sz="2000" dirty="0"/>
              <a:t>1.2. Bericht vom Wissenschaftsrat</a:t>
            </a:r>
          </a:p>
          <a:p>
            <a:pPr marL="0" indent="0">
              <a:lnSpc>
                <a:spcPct val="110000"/>
              </a:lnSpc>
              <a:buNone/>
            </a:pPr>
            <a:r>
              <a:rPr lang="de-DE" sz="2400" dirty="0"/>
              <a:t>2. Bologna-Prozess: Eine Hochschulreform und ihre Folgen</a:t>
            </a:r>
          </a:p>
          <a:p>
            <a:pPr marL="0" indent="0">
              <a:lnSpc>
                <a:spcPct val="110000"/>
              </a:lnSpc>
              <a:buNone/>
            </a:pPr>
            <a:r>
              <a:rPr lang="de-DE" sz="2400" dirty="0"/>
              <a:t>3. Akkreditierung: studentische Agency?</a:t>
            </a:r>
          </a:p>
        </p:txBody>
      </p:sp>
      <p:sp>
        <p:nvSpPr>
          <p:cNvPr id="13" name="Oval 12">
            <a:extLst>
              <a:ext uri="{FF2B5EF4-FFF2-40B4-BE49-F238E27FC236}">
                <a16:creationId xmlns:a16="http://schemas.microsoft.com/office/drawing/2014/main" id="{C99A8FB7-A79B-4BC9-9D56-B79587F6AA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05005" y="2650637"/>
            <a:ext cx="3118104" cy="311810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B6114379-CEF2-4927-BEAC-763037C09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9597" y="2815229"/>
            <a:ext cx="2788920" cy="27889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B23893E2-3349-46D7-A7AA-B9E447957F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96859" y="0"/>
            <a:ext cx="4198060" cy="3650200"/>
          </a:xfrm>
          <a:custGeom>
            <a:avLst/>
            <a:gdLst>
              <a:gd name="connsiteX0" fmla="*/ 262846 w 4198060"/>
              <a:gd name="connsiteY0" fmla="*/ 0 h 3650200"/>
              <a:gd name="connsiteX1" fmla="*/ 4198060 w 4198060"/>
              <a:gd name="connsiteY1" fmla="*/ 0 h 3650200"/>
              <a:gd name="connsiteX2" fmla="*/ 4198060 w 4198060"/>
              <a:gd name="connsiteY2" fmla="*/ 3021648 h 3650200"/>
              <a:gd name="connsiteX3" fmla="*/ 4142653 w 4198060"/>
              <a:gd name="connsiteY3" fmla="*/ 3072005 h 3650200"/>
              <a:gd name="connsiteX4" fmla="*/ 2532040 w 4198060"/>
              <a:gd name="connsiteY4" fmla="*/ 3650200 h 3650200"/>
              <a:gd name="connsiteX5" fmla="*/ 0 w 4198060"/>
              <a:gd name="connsiteY5" fmla="*/ 1118160 h 3650200"/>
              <a:gd name="connsiteX6" fmla="*/ 198981 w 4198060"/>
              <a:gd name="connsiteY6" fmla="*/ 132576 h 365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98060" h="3650200">
                <a:moveTo>
                  <a:pt x="262846" y="0"/>
                </a:moveTo>
                <a:lnTo>
                  <a:pt x="4198060" y="0"/>
                </a:lnTo>
                <a:lnTo>
                  <a:pt x="4198060" y="3021648"/>
                </a:lnTo>
                <a:lnTo>
                  <a:pt x="4142653" y="3072005"/>
                </a:lnTo>
                <a:cubicBezTo>
                  <a:pt x="3704967" y="3433216"/>
                  <a:pt x="3143843" y="3650200"/>
                  <a:pt x="2532040" y="3650200"/>
                </a:cubicBezTo>
                <a:cubicBezTo>
                  <a:pt x="1133633" y="3650200"/>
                  <a:pt x="0" y="2516567"/>
                  <a:pt x="0" y="1118160"/>
                </a:cubicBezTo>
                <a:cubicBezTo>
                  <a:pt x="0" y="768558"/>
                  <a:pt x="70852" y="435505"/>
                  <a:pt x="198981" y="132576"/>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Freeform: Shape 18">
            <a:extLst>
              <a:ext uri="{FF2B5EF4-FFF2-40B4-BE49-F238E27FC236}">
                <a16:creationId xmlns:a16="http://schemas.microsoft.com/office/drawing/2014/main" id="{C14C23C8-0D86-4D9E-A9C7-76291675C4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60603" y="1"/>
            <a:ext cx="4034316" cy="3486455"/>
          </a:xfrm>
          <a:custGeom>
            <a:avLst/>
            <a:gdLst>
              <a:gd name="connsiteX0" fmla="*/ 280681 w 4034316"/>
              <a:gd name="connsiteY0" fmla="*/ 0 h 3486455"/>
              <a:gd name="connsiteX1" fmla="*/ 4034316 w 4034316"/>
              <a:gd name="connsiteY1" fmla="*/ 0 h 3486455"/>
              <a:gd name="connsiteX2" fmla="*/ 4034316 w 4034316"/>
              <a:gd name="connsiteY2" fmla="*/ 2800630 h 3486455"/>
              <a:gd name="connsiteX3" fmla="*/ 3874752 w 4034316"/>
              <a:gd name="connsiteY3" fmla="*/ 2945652 h 3486455"/>
              <a:gd name="connsiteX4" fmla="*/ 2368296 w 4034316"/>
              <a:gd name="connsiteY4" fmla="*/ 3486455 h 3486455"/>
              <a:gd name="connsiteX5" fmla="*/ 0 w 4034316"/>
              <a:gd name="connsiteY5" fmla="*/ 1118159 h 3486455"/>
              <a:gd name="connsiteX6" fmla="*/ 186113 w 4034316"/>
              <a:gd name="connsiteY6" fmla="*/ 196311 h 348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34316" h="3486455">
                <a:moveTo>
                  <a:pt x="280681" y="0"/>
                </a:moveTo>
                <a:lnTo>
                  <a:pt x="4034316" y="0"/>
                </a:lnTo>
                <a:lnTo>
                  <a:pt x="4034316" y="2800630"/>
                </a:lnTo>
                <a:lnTo>
                  <a:pt x="3874752" y="2945652"/>
                </a:lnTo>
                <a:cubicBezTo>
                  <a:pt x="3465371" y="3283503"/>
                  <a:pt x="2940535" y="3486455"/>
                  <a:pt x="2368296" y="3486455"/>
                </a:cubicBezTo>
                <a:cubicBezTo>
                  <a:pt x="1060322" y="3486455"/>
                  <a:pt x="0" y="2426133"/>
                  <a:pt x="0" y="1118159"/>
                </a:cubicBezTo>
                <a:cubicBezTo>
                  <a:pt x="0" y="791166"/>
                  <a:pt x="66270" y="479650"/>
                  <a:pt x="186113" y="19631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Inhaltsplatzhalter 4">
            <a:extLst>
              <a:ext uri="{FF2B5EF4-FFF2-40B4-BE49-F238E27FC236}">
                <a16:creationId xmlns:a16="http://schemas.microsoft.com/office/drawing/2014/main" id="{C53050F5-075D-D14E-7476-4E3B0F3679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5946" y="0"/>
            <a:ext cx="2254712" cy="3261816"/>
          </a:xfrm>
          <a:prstGeom prst="rect">
            <a:avLst/>
          </a:prstGeom>
        </p:spPr>
      </p:pic>
      <p:pic>
        <p:nvPicPr>
          <p:cNvPr id="7" name="Grafik 6">
            <a:extLst>
              <a:ext uri="{FF2B5EF4-FFF2-40B4-BE49-F238E27FC236}">
                <a16:creationId xmlns:a16="http://schemas.microsoft.com/office/drawing/2014/main" id="{C8E8547A-87D8-C1B1-307B-01585C8C3C2F}"/>
              </a:ext>
            </a:extLst>
          </p:cNvPr>
          <p:cNvPicPr>
            <a:picLocks noChangeAspect="1"/>
          </p:cNvPicPr>
          <p:nvPr/>
        </p:nvPicPr>
        <p:blipFill>
          <a:blip r:embed="rId3"/>
          <a:stretch>
            <a:fillRect/>
          </a:stretch>
        </p:blipFill>
        <p:spPr>
          <a:xfrm>
            <a:off x="6359582" y="2967547"/>
            <a:ext cx="1808949" cy="2451597"/>
          </a:xfrm>
          <a:prstGeom prst="rect">
            <a:avLst/>
          </a:prstGeom>
        </p:spPr>
      </p:pic>
      <p:sp>
        <p:nvSpPr>
          <p:cNvPr id="21" name="Freeform: Shape 20">
            <a:extLst>
              <a:ext uri="{FF2B5EF4-FFF2-40B4-BE49-F238E27FC236}">
                <a16:creationId xmlns:a16="http://schemas.microsoft.com/office/drawing/2014/main" id="{2B7592FE-10D1-4664-B623-353F47C8D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88132" y="4032250"/>
            <a:ext cx="3303868" cy="2825750"/>
          </a:xfrm>
          <a:custGeom>
            <a:avLst/>
            <a:gdLst>
              <a:gd name="connsiteX0" fmla="*/ 1888600 w 3303868"/>
              <a:gd name="connsiteY0" fmla="*/ 0 h 2825750"/>
              <a:gd name="connsiteX1" fmla="*/ 3224042 w 3303868"/>
              <a:gd name="connsiteY1" fmla="*/ 553158 h 2825750"/>
              <a:gd name="connsiteX2" fmla="*/ 3303868 w 3303868"/>
              <a:gd name="connsiteY2" fmla="*/ 640989 h 2825750"/>
              <a:gd name="connsiteX3" fmla="*/ 3303868 w 3303868"/>
              <a:gd name="connsiteY3" fmla="*/ 2825750 h 2825750"/>
              <a:gd name="connsiteX4" fmla="*/ 250380 w 3303868"/>
              <a:gd name="connsiteY4" fmla="*/ 2825750 h 2825750"/>
              <a:gd name="connsiteX5" fmla="*/ 227944 w 3303868"/>
              <a:gd name="connsiteY5" fmla="*/ 2788819 h 2825750"/>
              <a:gd name="connsiteX6" fmla="*/ 0 w 3303868"/>
              <a:gd name="connsiteY6" fmla="*/ 1888600 h 2825750"/>
              <a:gd name="connsiteX7" fmla="*/ 1888600 w 3303868"/>
              <a:gd name="connsiteY7" fmla="*/ 0 h 282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3868" h="2825750">
                <a:moveTo>
                  <a:pt x="1888600" y="0"/>
                </a:moveTo>
                <a:cubicBezTo>
                  <a:pt x="2410123" y="0"/>
                  <a:pt x="2882273" y="211389"/>
                  <a:pt x="3224042" y="553158"/>
                </a:cubicBezTo>
                <a:lnTo>
                  <a:pt x="3303868" y="640989"/>
                </a:lnTo>
                <a:lnTo>
                  <a:pt x="3303868" y="2825750"/>
                </a:lnTo>
                <a:lnTo>
                  <a:pt x="250380" y="2825750"/>
                </a:lnTo>
                <a:lnTo>
                  <a:pt x="227944" y="2788819"/>
                </a:lnTo>
                <a:cubicBezTo>
                  <a:pt x="82574" y="2521217"/>
                  <a:pt x="0" y="2214552"/>
                  <a:pt x="0" y="1888600"/>
                </a:cubicBezTo>
                <a:cubicBezTo>
                  <a:pt x="0" y="845555"/>
                  <a:pt x="845555" y="0"/>
                  <a:pt x="18886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Shape 22">
            <a:extLst>
              <a:ext uri="{FF2B5EF4-FFF2-40B4-BE49-F238E27FC236}">
                <a16:creationId xmlns:a16="http://schemas.microsoft.com/office/drawing/2014/main" id="{32248578-C6EF-47FB-8B88-AD65C27452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53088" y="4197206"/>
            <a:ext cx="3138912" cy="2660795"/>
          </a:xfrm>
          <a:custGeom>
            <a:avLst/>
            <a:gdLst>
              <a:gd name="connsiteX0" fmla="*/ 1723644 w 3138912"/>
              <a:gd name="connsiteY0" fmla="*/ 0 h 2660795"/>
              <a:gd name="connsiteX1" fmla="*/ 3053691 w 3138912"/>
              <a:gd name="connsiteY1" fmla="*/ 627247 h 2660795"/>
              <a:gd name="connsiteX2" fmla="*/ 3138912 w 3138912"/>
              <a:gd name="connsiteY2" fmla="*/ 741211 h 2660795"/>
              <a:gd name="connsiteX3" fmla="*/ 3138912 w 3138912"/>
              <a:gd name="connsiteY3" fmla="*/ 2660795 h 2660795"/>
              <a:gd name="connsiteX4" fmla="*/ 278239 w 3138912"/>
              <a:gd name="connsiteY4" fmla="*/ 2660795 h 2660795"/>
              <a:gd name="connsiteX5" fmla="*/ 208035 w 3138912"/>
              <a:gd name="connsiteY5" fmla="*/ 2545235 h 2660795"/>
              <a:gd name="connsiteX6" fmla="*/ 0 w 3138912"/>
              <a:gd name="connsiteY6" fmla="*/ 1723644 h 2660795"/>
              <a:gd name="connsiteX7" fmla="*/ 1723644 w 3138912"/>
              <a:gd name="connsiteY7" fmla="*/ 0 h 266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38912" h="2660795">
                <a:moveTo>
                  <a:pt x="1723644" y="0"/>
                </a:moveTo>
                <a:cubicBezTo>
                  <a:pt x="2259111" y="0"/>
                  <a:pt x="2737550" y="244172"/>
                  <a:pt x="3053691" y="627247"/>
                </a:cubicBezTo>
                <a:lnTo>
                  <a:pt x="3138912" y="741211"/>
                </a:lnTo>
                <a:lnTo>
                  <a:pt x="3138912" y="2660795"/>
                </a:lnTo>
                <a:lnTo>
                  <a:pt x="278239" y="2660795"/>
                </a:lnTo>
                <a:lnTo>
                  <a:pt x="208035" y="2545235"/>
                </a:lnTo>
                <a:cubicBezTo>
                  <a:pt x="75362" y="2301006"/>
                  <a:pt x="0" y="2021126"/>
                  <a:pt x="0" y="1723644"/>
                </a:cubicBezTo>
                <a:cubicBezTo>
                  <a:pt x="0" y="771702"/>
                  <a:pt x="771702" y="0"/>
                  <a:pt x="172364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Grafik 4">
            <a:extLst>
              <a:ext uri="{FF2B5EF4-FFF2-40B4-BE49-F238E27FC236}">
                <a16:creationId xmlns:a16="http://schemas.microsoft.com/office/drawing/2014/main" id="{56E0EA6F-6E84-4DD1-6F0F-94EC16C6D031}"/>
              </a:ext>
            </a:extLst>
          </p:cNvPr>
          <p:cNvPicPr>
            <a:picLocks noChangeAspect="1"/>
          </p:cNvPicPr>
          <p:nvPr/>
        </p:nvPicPr>
        <p:blipFill>
          <a:blip r:embed="rId4"/>
          <a:stretch>
            <a:fillRect/>
          </a:stretch>
        </p:blipFill>
        <p:spPr>
          <a:xfrm>
            <a:off x="9899927" y="4857750"/>
            <a:ext cx="1771981" cy="1825141"/>
          </a:xfrm>
          <a:prstGeom prst="rect">
            <a:avLst/>
          </a:prstGeom>
        </p:spPr>
      </p:pic>
      <p:sp>
        <p:nvSpPr>
          <p:cNvPr id="4" name="Foliennummernplatzhalter 3">
            <a:extLst>
              <a:ext uri="{FF2B5EF4-FFF2-40B4-BE49-F238E27FC236}">
                <a16:creationId xmlns:a16="http://schemas.microsoft.com/office/drawing/2014/main" id="{93DE2CA3-A78C-2B76-DDA9-9B4398F85FB9}"/>
              </a:ext>
            </a:extLst>
          </p:cNvPr>
          <p:cNvSpPr>
            <a:spLocks noGrp="1"/>
          </p:cNvSpPr>
          <p:nvPr>
            <p:ph type="sldNum" sz="quarter" idx="12"/>
          </p:nvPr>
        </p:nvSpPr>
        <p:spPr/>
        <p:txBody>
          <a:bodyPr/>
          <a:lstStyle/>
          <a:p>
            <a:fld id="{B76777F9-89C6-41D6-B082-F76CBF5601E1}" type="slidenum">
              <a:rPr lang="de-DE" smtClean="0"/>
              <a:t>2</a:t>
            </a:fld>
            <a:endParaRPr lang="de-DE"/>
          </a:p>
        </p:txBody>
      </p:sp>
    </p:spTree>
    <p:extLst>
      <p:ext uri="{BB962C8B-B14F-4D97-AF65-F5344CB8AC3E}">
        <p14:creationId xmlns:p14="http://schemas.microsoft.com/office/powerpoint/2010/main" val="2943773547"/>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D2BCB-89B7-96FF-C3BC-B62B14EFF277}"/>
              </a:ext>
            </a:extLst>
          </p:cNvPr>
          <p:cNvSpPr>
            <a:spLocks noGrp="1"/>
          </p:cNvSpPr>
          <p:nvPr>
            <p:ph type="title"/>
          </p:nvPr>
        </p:nvSpPr>
        <p:spPr>
          <a:xfrm>
            <a:off x="996286" y="464024"/>
            <a:ext cx="10515600" cy="879794"/>
          </a:xfrm>
          <a:solidFill>
            <a:schemeClr val="accent4"/>
          </a:solidFill>
        </p:spPr>
        <p:txBody>
          <a:bodyPr/>
          <a:lstStyle/>
          <a:p>
            <a:r>
              <a:rPr lang="de-DE" dirty="0"/>
              <a:t>1.1. Kinder- und Jugendbericht</a:t>
            </a:r>
          </a:p>
        </p:txBody>
      </p:sp>
      <p:pic>
        <p:nvPicPr>
          <p:cNvPr id="5" name="Inhaltsplatzhalter 4">
            <a:extLst>
              <a:ext uri="{FF2B5EF4-FFF2-40B4-BE49-F238E27FC236}">
                <a16:creationId xmlns:a16="http://schemas.microsoft.com/office/drawing/2014/main" id="{E2CACD17-7514-FFA7-02FE-8620801E025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6286" y="1437711"/>
            <a:ext cx="3674817" cy="5316235"/>
          </a:xfrm>
        </p:spPr>
      </p:pic>
      <p:sp>
        <p:nvSpPr>
          <p:cNvPr id="4" name="Inhaltsplatzhalter 2">
            <a:extLst>
              <a:ext uri="{FF2B5EF4-FFF2-40B4-BE49-F238E27FC236}">
                <a16:creationId xmlns:a16="http://schemas.microsoft.com/office/drawing/2014/main" id="{7433E25F-1A7A-1365-A439-C481A12BCE78}"/>
              </a:ext>
            </a:extLst>
          </p:cNvPr>
          <p:cNvSpPr txBox="1">
            <a:spLocks/>
          </p:cNvSpPr>
          <p:nvPr/>
        </p:nvSpPr>
        <p:spPr>
          <a:xfrm>
            <a:off x="5174775" y="1599957"/>
            <a:ext cx="6337111" cy="450025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de-DE" sz="2000" b="1" dirty="0">
                <a:solidFill>
                  <a:schemeClr val="bg2"/>
                </a:solidFill>
                <a:latin typeface="+mj-lt"/>
              </a:rPr>
              <a:t>Förderung demokratischer Bildung im Kinder- und Jugendalter:</a:t>
            </a:r>
            <a:endParaRPr lang="de-DE" sz="2000" b="0" i="0" dirty="0">
              <a:solidFill>
                <a:schemeClr val="bg2"/>
              </a:solidFill>
              <a:effectLst/>
              <a:latin typeface="+mj-lt"/>
            </a:endParaRPr>
          </a:p>
          <a:p>
            <a:pPr>
              <a:lnSpc>
                <a:spcPct val="120000"/>
              </a:lnSpc>
            </a:pPr>
            <a:r>
              <a:rPr lang="de-DE" sz="2000" b="0" i="0" dirty="0">
                <a:solidFill>
                  <a:schemeClr val="bg2"/>
                </a:solidFill>
                <a:effectLst/>
                <a:latin typeface="+mj-lt"/>
              </a:rPr>
              <a:t>Im Auftrag der Bundesregierung, von einer unabhängigen </a:t>
            </a:r>
            <a:r>
              <a:rPr lang="de-DE" sz="2000" dirty="0">
                <a:solidFill>
                  <a:schemeClr val="bg2"/>
                </a:solidFill>
                <a:latin typeface="+mj-lt"/>
              </a:rPr>
              <a:t>Sachverständigenkommission erstellt</a:t>
            </a:r>
          </a:p>
          <a:p>
            <a:pPr>
              <a:lnSpc>
                <a:spcPct val="120000"/>
              </a:lnSpc>
            </a:pPr>
            <a:r>
              <a:rPr lang="de-DE" sz="2000" dirty="0">
                <a:solidFill>
                  <a:schemeClr val="bg2"/>
                </a:solidFill>
                <a:effectLst/>
                <a:latin typeface="+mj-lt"/>
                <a:ea typeface="Calibri" panose="020F0502020204030204" pitchFamily="34" charset="0"/>
                <a:cs typeface="Times New Roman" panose="02020603050405020304" pitchFamily="18" charset="0"/>
              </a:rPr>
              <a:t>Hochschulen sind soziale Räume, in denen mehr als die Hälfte eines Jahrgangs präsent ist und </a:t>
            </a:r>
            <a:r>
              <a:rPr lang="de-DE" sz="2000" b="1" dirty="0">
                <a:solidFill>
                  <a:schemeClr val="bg2"/>
                </a:solidFill>
                <a:effectLst/>
                <a:latin typeface="+mj-lt"/>
                <a:ea typeface="Calibri" panose="020F0502020204030204" pitchFamily="34" charset="0"/>
                <a:cs typeface="Times New Roman" panose="02020603050405020304" pitchFamily="18" charset="0"/>
              </a:rPr>
              <a:t>an politischer Bildung in allen drei Dimensionen (Demokratie als Bildungsgegenstand, Demokratie als Bildungsstruktur sowie Demokratie als Erfahrung) </a:t>
            </a:r>
            <a:r>
              <a:rPr lang="de-DE" sz="2000" dirty="0">
                <a:solidFill>
                  <a:schemeClr val="bg2"/>
                </a:solidFill>
                <a:effectLst/>
                <a:latin typeface="+mj-lt"/>
                <a:ea typeface="Calibri" panose="020F0502020204030204" pitchFamily="34" charset="0"/>
                <a:cs typeface="Times New Roman" panose="02020603050405020304" pitchFamily="18" charset="0"/>
              </a:rPr>
              <a:t>teilhaben kann. (2022: 449)</a:t>
            </a:r>
          </a:p>
          <a:p>
            <a:pPr>
              <a:lnSpc>
                <a:spcPct val="120000"/>
              </a:lnSpc>
            </a:pPr>
            <a:endParaRPr lang="de-DE" sz="2000" dirty="0">
              <a:solidFill>
                <a:schemeClr val="bg2"/>
              </a:solidFill>
              <a:latin typeface="+mj-lt"/>
              <a:cs typeface="Times New Roman" panose="02020603050405020304" pitchFamily="18" charset="0"/>
            </a:endParaRPr>
          </a:p>
          <a:p>
            <a:pPr marL="0" indent="0">
              <a:lnSpc>
                <a:spcPct val="100000"/>
              </a:lnSpc>
              <a:buNone/>
            </a:pPr>
            <a:r>
              <a:rPr lang="de-DE" sz="1600" dirty="0">
                <a:solidFill>
                  <a:schemeClr val="bg2"/>
                </a:solidFill>
              </a:rPr>
              <a:t>Quelle: </a:t>
            </a:r>
            <a:r>
              <a:rPr lang="de-DE" sz="1600" dirty="0">
                <a:solidFill>
                  <a:schemeClr val="bg2"/>
                </a:solidFill>
                <a:hlinkClick r:id="rId3"/>
              </a:rPr>
              <a:t>https://www.bmfsfj.de/bmfsfj/service/publikationen/16-kinder-und-jugendbericht-162238</a:t>
            </a:r>
            <a:r>
              <a:rPr lang="de-DE" sz="1600" dirty="0">
                <a:solidFill>
                  <a:schemeClr val="bg2"/>
                </a:solidFill>
              </a:rPr>
              <a:t> </a:t>
            </a:r>
            <a:br>
              <a:rPr lang="de-DE" sz="1600" dirty="0"/>
            </a:br>
            <a:endParaRPr lang="de-DE" sz="1600" dirty="0"/>
          </a:p>
        </p:txBody>
      </p:sp>
      <p:sp>
        <p:nvSpPr>
          <p:cNvPr id="3" name="Foliennummernplatzhalter 2">
            <a:extLst>
              <a:ext uri="{FF2B5EF4-FFF2-40B4-BE49-F238E27FC236}">
                <a16:creationId xmlns:a16="http://schemas.microsoft.com/office/drawing/2014/main" id="{0193B2E1-D7CA-E450-C6F6-14BBBEE25382}"/>
              </a:ext>
            </a:extLst>
          </p:cNvPr>
          <p:cNvSpPr>
            <a:spLocks noGrp="1"/>
          </p:cNvSpPr>
          <p:nvPr>
            <p:ph type="sldNum" sz="quarter" idx="12"/>
          </p:nvPr>
        </p:nvSpPr>
        <p:spPr/>
        <p:txBody>
          <a:bodyPr/>
          <a:lstStyle/>
          <a:p>
            <a:fld id="{B76777F9-89C6-41D6-B082-F76CBF5601E1}" type="slidenum">
              <a:rPr lang="de-DE" smtClean="0"/>
              <a:t>3</a:t>
            </a:fld>
            <a:endParaRPr lang="de-DE"/>
          </a:p>
        </p:txBody>
      </p:sp>
    </p:spTree>
    <p:extLst>
      <p:ext uri="{BB962C8B-B14F-4D97-AF65-F5344CB8AC3E}">
        <p14:creationId xmlns:p14="http://schemas.microsoft.com/office/powerpoint/2010/main" val="1464211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6C20283-73E0-40EC-8AD8-057F581F64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8">
            <a:extLst>
              <a:ext uri="{FF2B5EF4-FFF2-40B4-BE49-F238E27FC236}">
                <a16:creationId xmlns:a16="http://schemas.microsoft.com/office/drawing/2014/main" id="{3FCC729B-E528-40C3-82D3-BA4375575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960120" y="0"/>
            <a:ext cx="11218661"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26">
            <a:extLst>
              <a:ext uri="{FF2B5EF4-FFF2-40B4-BE49-F238E27FC236}">
                <a16:creationId xmlns:a16="http://schemas.microsoft.com/office/drawing/2014/main" id="{58F1FB8D-1842-4A04-998D-6CF047AB27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420248" y="0"/>
            <a:ext cx="10771752"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82D71E21-351C-F811-2589-2BDBB94081B2}"/>
              </a:ext>
            </a:extLst>
          </p:cNvPr>
          <p:cNvSpPr>
            <a:spLocks noGrp="1"/>
          </p:cNvSpPr>
          <p:nvPr>
            <p:ph type="title"/>
          </p:nvPr>
        </p:nvSpPr>
        <p:spPr>
          <a:xfrm>
            <a:off x="4460152" y="136525"/>
            <a:ext cx="7164493" cy="1325563"/>
          </a:xfrm>
        </p:spPr>
        <p:txBody>
          <a:bodyPr>
            <a:normAutofit/>
          </a:bodyPr>
          <a:lstStyle/>
          <a:p>
            <a:r>
              <a:rPr lang="de-DE" sz="4000" b="1" dirty="0">
                <a:solidFill>
                  <a:schemeClr val="tx2"/>
                </a:solidFill>
                <a:latin typeface="Times New Roman" panose="02020603050405020304" pitchFamily="18" charset="0"/>
                <a:cs typeface="Times New Roman" panose="02020603050405020304" pitchFamily="18" charset="0"/>
              </a:rPr>
              <a:t>E</a:t>
            </a:r>
            <a:r>
              <a:rPr lang="de-DE" b="1" dirty="0">
                <a:solidFill>
                  <a:schemeClr val="tx2"/>
                </a:solidFill>
              </a:rPr>
              <a:t>mpfehlungen des KJB</a:t>
            </a:r>
            <a:endParaRPr lang="de-DE" dirty="0"/>
          </a:p>
        </p:txBody>
      </p:sp>
      <p:pic>
        <p:nvPicPr>
          <p:cNvPr id="4" name="Inhaltsplatzhalter 4">
            <a:extLst>
              <a:ext uri="{FF2B5EF4-FFF2-40B4-BE49-F238E27FC236}">
                <a16:creationId xmlns:a16="http://schemas.microsoft.com/office/drawing/2014/main" id="{A3428535-00D1-9C8D-B4F0-09D4F2BECC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 y="950651"/>
            <a:ext cx="3425957" cy="4956217"/>
          </a:xfrm>
          <a:prstGeom prst="rect">
            <a:avLst/>
          </a:prstGeom>
        </p:spPr>
      </p:pic>
      <p:sp>
        <p:nvSpPr>
          <p:cNvPr id="3" name="Inhaltsplatzhalter 2">
            <a:extLst>
              <a:ext uri="{FF2B5EF4-FFF2-40B4-BE49-F238E27FC236}">
                <a16:creationId xmlns:a16="http://schemas.microsoft.com/office/drawing/2014/main" id="{34A30B2B-6AD2-53B7-3700-3BBA248D315C}"/>
              </a:ext>
            </a:extLst>
          </p:cNvPr>
          <p:cNvSpPr>
            <a:spLocks noGrp="1"/>
          </p:cNvSpPr>
          <p:nvPr>
            <p:ph idx="1"/>
          </p:nvPr>
        </p:nvSpPr>
        <p:spPr>
          <a:xfrm>
            <a:off x="4567375" y="1415813"/>
            <a:ext cx="7437220" cy="4804012"/>
          </a:xfrm>
        </p:spPr>
        <p:txBody>
          <a:bodyPr>
            <a:normAutofit/>
          </a:bodyPr>
          <a:lstStyle/>
          <a:p>
            <a:pPr>
              <a:lnSpc>
                <a:spcPct val="120000"/>
              </a:lnSpc>
              <a:buFont typeface="Symbol" panose="05050102010706020507" pitchFamily="18" charset="2"/>
              <a:buChar char="-"/>
            </a:pPr>
            <a:r>
              <a:rPr lang="de-DE" sz="1800" dirty="0">
                <a:solidFill>
                  <a:schemeClr val="tx2"/>
                </a:solidFill>
                <a:latin typeface="+mj-lt"/>
              </a:rPr>
              <a:t>Politische Bildung und Demokratiebildung wird nicht ausreichend systematisch beforscht und gelehrt.</a:t>
            </a:r>
          </a:p>
          <a:p>
            <a:pPr>
              <a:lnSpc>
                <a:spcPct val="120000"/>
              </a:lnSpc>
              <a:buFont typeface="Symbol" panose="05050102010706020507" pitchFamily="18" charset="2"/>
              <a:buChar char="-"/>
            </a:pPr>
            <a:r>
              <a:rPr lang="de-DE" sz="1800" b="0" i="0" dirty="0">
                <a:solidFill>
                  <a:schemeClr val="tx2"/>
                </a:solidFill>
                <a:effectLst/>
                <a:latin typeface="+mj-lt"/>
              </a:rPr>
              <a:t>Politische Bildung in den Curricula aller Studiengänge verankern. </a:t>
            </a:r>
          </a:p>
          <a:p>
            <a:pPr>
              <a:lnSpc>
                <a:spcPct val="120000"/>
              </a:lnSpc>
              <a:buFont typeface="Symbol" panose="05050102010706020507" pitchFamily="18" charset="2"/>
              <a:buChar char="-"/>
            </a:pPr>
            <a:r>
              <a:rPr lang="de-DE" sz="1800" b="0" i="0" dirty="0">
                <a:solidFill>
                  <a:schemeClr val="tx2"/>
                </a:solidFill>
                <a:effectLst/>
                <a:latin typeface="+mj-lt"/>
              </a:rPr>
              <a:t>Die Stärkung studentischer Mitwirkungsrechte in Gremien der akademischen Selbstverwaltung nicht der Königsweg zu mehr demokratischer Bildung an Hochschulen. </a:t>
            </a:r>
          </a:p>
          <a:p>
            <a:pPr>
              <a:lnSpc>
                <a:spcPct val="120000"/>
              </a:lnSpc>
              <a:buFont typeface="Symbol" panose="05050102010706020507" pitchFamily="18" charset="2"/>
              <a:buChar char="-"/>
            </a:pPr>
            <a:r>
              <a:rPr lang="de-DE" sz="1800" b="0" i="0" dirty="0">
                <a:solidFill>
                  <a:schemeClr val="tx2"/>
                </a:solidFill>
                <a:effectLst/>
                <a:latin typeface="+mj-lt"/>
              </a:rPr>
              <a:t>auskömmliche Finanzierung, existenzsicherndes BAföG für alle mit Bedarf</a:t>
            </a:r>
            <a:endParaRPr lang="de-DE" sz="1800" dirty="0">
              <a:solidFill>
                <a:schemeClr val="tx2"/>
              </a:solidFill>
              <a:latin typeface="+mj-lt"/>
            </a:endParaRPr>
          </a:p>
          <a:p>
            <a:pPr>
              <a:lnSpc>
                <a:spcPct val="120000"/>
              </a:lnSpc>
              <a:buFont typeface="Symbol" panose="05050102010706020507" pitchFamily="18" charset="2"/>
              <a:buChar char="-"/>
            </a:pPr>
            <a:r>
              <a:rPr lang="de-DE" sz="1800" b="0" i="0" dirty="0">
                <a:solidFill>
                  <a:schemeClr val="tx2"/>
                </a:solidFill>
                <a:effectLst/>
                <a:latin typeface="+mj-lt"/>
              </a:rPr>
              <a:t> Zugang zum Raum Hochschule vereinfachen</a:t>
            </a:r>
          </a:p>
          <a:p>
            <a:pPr>
              <a:lnSpc>
                <a:spcPct val="120000"/>
              </a:lnSpc>
              <a:buFont typeface="Symbol" panose="05050102010706020507" pitchFamily="18" charset="2"/>
              <a:buChar char="-"/>
            </a:pPr>
            <a:r>
              <a:rPr lang="de-DE" sz="1800" b="0" i="0" dirty="0">
                <a:solidFill>
                  <a:schemeClr val="tx2"/>
                </a:solidFill>
                <a:effectLst/>
                <a:latin typeface="+mj-lt"/>
              </a:rPr>
              <a:t> stärkere Partizipation, stud. Vizepräsident*innen</a:t>
            </a:r>
            <a:br>
              <a:rPr lang="de-DE" sz="1800" b="0" i="0" dirty="0">
                <a:solidFill>
                  <a:schemeClr val="tx2"/>
                </a:solidFill>
                <a:effectLst/>
                <a:latin typeface="+mj-lt"/>
              </a:rPr>
            </a:br>
            <a:endParaRPr lang="de-DE" sz="1800" dirty="0">
              <a:solidFill>
                <a:schemeClr val="tx2"/>
              </a:solidFill>
              <a:latin typeface="+mj-lt"/>
            </a:endParaRPr>
          </a:p>
          <a:p>
            <a:pPr marL="0" indent="0">
              <a:lnSpc>
                <a:spcPct val="120000"/>
              </a:lnSpc>
              <a:buNone/>
            </a:pPr>
            <a:r>
              <a:rPr lang="de-DE" sz="1800" dirty="0">
                <a:solidFill>
                  <a:schemeClr val="tx2"/>
                </a:solidFill>
                <a:latin typeface="+mj-lt"/>
              </a:rPr>
              <a:t>Diskussion: </a:t>
            </a:r>
            <a:r>
              <a:rPr lang="de-DE" sz="1800" b="0" i="0" dirty="0">
                <a:solidFill>
                  <a:schemeClr val="tx2"/>
                </a:solidFill>
                <a:effectLst/>
                <a:latin typeface="+mj-lt"/>
              </a:rPr>
              <a:t>Flächendeckende Verankerung in Curricula? Überfachliche Angebote?</a:t>
            </a:r>
            <a:r>
              <a:rPr lang="de-DE" sz="1800" dirty="0">
                <a:solidFill>
                  <a:schemeClr val="tx2"/>
                </a:solidFill>
                <a:latin typeface="+mj-lt"/>
              </a:rPr>
              <a:t> </a:t>
            </a:r>
            <a:endParaRPr lang="de-DE" sz="800" dirty="0">
              <a:solidFill>
                <a:schemeClr val="tx2"/>
              </a:solidFill>
            </a:endParaRPr>
          </a:p>
        </p:txBody>
      </p:sp>
      <p:sp>
        <p:nvSpPr>
          <p:cNvPr id="5" name="Foliennummernplatzhalter 4">
            <a:extLst>
              <a:ext uri="{FF2B5EF4-FFF2-40B4-BE49-F238E27FC236}">
                <a16:creationId xmlns:a16="http://schemas.microsoft.com/office/drawing/2014/main" id="{45419B47-C897-37A7-044F-29C9DF3644EE}"/>
              </a:ext>
            </a:extLst>
          </p:cNvPr>
          <p:cNvSpPr>
            <a:spLocks noGrp="1"/>
          </p:cNvSpPr>
          <p:nvPr>
            <p:ph type="sldNum" sz="quarter" idx="12"/>
          </p:nvPr>
        </p:nvSpPr>
        <p:spPr/>
        <p:txBody>
          <a:bodyPr/>
          <a:lstStyle/>
          <a:p>
            <a:fld id="{B76777F9-89C6-41D6-B082-F76CBF5601E1}" type="slidenum">
              <a:rPr lang="de-DE" smtClean="0"/>
              <a:t>4</a:t>
            </a:fld>
            <a:endParaRPr lang="de-DE"/>
          </a:p>
        </p:txBody>
      </p:sp>
    </p:spTree>
    <p:extLst>
      <p:ext uri="{BB962C8B-B14F-4D97-AF65-F5344CB8AC3E}">
        <p14:creationId xmlns:p14="http://schemas.microsoft.com/office/powerpoint/2010/main" val="3260651833"/>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B60885A-2E53-2945-E346-45DD28D7B6B5}"/>
              </a:ext>
            </a:extLst>
          </p:cNvPr>
          <p:cNvSpPr>
            <a:spLocks noGrp="1"/>
          </p:cNvSpPr>
          <p:nvPr>
            <p:ph type="title"/>
          </p:nvPr>
        </p:nvSpPr>
        <p:spPr>
          <a:xfrm>
            <a:off x="0" y="319437"/>
            <a:ext cx="3586518" cy="5918876"/>
          </a:xfrm>
        </p:spPr>
        <p:txBody>
          <a:bodyPr>
            <a:normAutofit fontScale="90000"/>
          </a:bodyPr>
          <a:lstStyle/>
          <a:p>
            <a:r>
              <a:rPr lang="de-DE" sz="3400" dirty="0">
                <a:solidFill>
                  <a:srgbClr val="FFFFFF"/>
                </a:solidFill>
              </a:rPr>
              <a:t>1.2. </a:t>
            </a:r>
            <a:br>
              <a:rPr lang="de-DE" sz="3400" dirty="0">
                <a:solidFill>
                  <a:srgbClr val="FFFFFF"/>
                </a:solidFill>
              </a:rPr>
            </a:br>
            <a:r>
              <a:rPr lang="de-DE" sz="3400" dirty="0">
                <a:solidFill>
                  <a:srgbClr val="FFFFFF"/>
                </a:solidFill>
              </a:rPr>
              <a:t>Wissenschaftsrat</a:t>
            </a:r>
            <a:br>
              <a:rPr lang="de-DE" sz="3400" dirty="0">
                <a:solidFill>
                  <a:srgbClr val="FFFFFF"/>
                </a:solidFill>
              </a:rPr>
            </a:br>
            <a:br>
              <a:rPr lang="de-DE" sz="3400" dirty="0">
                <a:solidFill>
                  <a:srgbClr val="FFFFFF"/>
                </a:solidFill>
              </a:rPr>
            </a:br>
            <a:br>
              <a:rPr lang="de-DE" sz="3400" dirty="0">
                <a:solidFill>
                  <a:srgbClr val="FFFFFF"/>
                </a:solidFill>
              </a:rPr>
            </a:br>
            <a:br>
              <a:rPr lang="de-DE" sz="3400" dirty="0">
                <a:solidFill>
                  <a:srgbClr val="FFFFFF"/>
                </a:solidFill>
              </a:rPr>
            </a:br>
            <a:br>
              <a:rPr lang="de-DE" sz="3400" dirty="0">
                <a:solidFill>
                  <a:srgbClr val="FFFFFF"/>
                </a:solidFill>
              </a:rPr>
            </a:br>
            <a:br>
              <a:rPr lang="de-DE" sz="3400" dirty="0">
                <a:solidFill>
                  <a:srgbClr val="FFFFFF"/>
                </a:solidFill>
              </a:rPr>
            </a:br>
            <a:br>
              <a:rPr lang="de-DE" sz="3400" dirty="0">
                <a:solidFill>
                  <a:srgbClr val="FFFFFF"/>
                </a:solidFill>
              </a:rPr>
            </a:br>
            <a:br>
              <a:rPr lang="de-DE" sz="3400" dirty="0">
                <a:solidFill>
                  <a:srgbClr val="FFFFFF"/>
                </a:solidFill>
              </a:rPr>
            </a:br>
            <a:br>
              <a:rPr lang="de-DE" sz="3400" dirty="0">
                <a:solidFill>
                  <a:srgbClr val="FFFFFF"/>
                </a:solidFill>
              </a:rPr>
            </a:br>
            <a:br>
              <a:rPr lang="de-DE" sz="3400" dirty="0">
                <a:solidFill>
                  <a:srgbClr val="FFFFFF"/>
                </a:solidFill>
              </a:rPr>
            </a:br>
            <a:br>
              <a:rPr lang="de-DE" sz="3400" dirty="0">
                <a:solidFill>
                  <a:srgbClr val="FFFFFF"/>
                </a:solidFill>
              </a:rPr>
            </a:br>
            <a:br>
              <a:rPr lang="de-DE" sz="3400" dirty="0">
                <a:solidFill>
                  <a:srgbClr val="FFFFFF"/>
                </a:solidFill>
              </a:rPr>
            </a:br>
            <a:br>
              <a:rPr lang="de-DE" sz="3400" dirty="0">
                <a:solidFill>
                  <a:srgbClr val="FFFFFF"/>
                </a:solidFill>
              </a:rPr>
            </a:br>
            <a:r>
              <a:rPr lang="de-DE" sz="3400" dirty="0">
                <a:solidFill>
                  <a:srgbClr val="FFFFFF"/>
                </a:solidFill>
              </a:rPr>
              <a:t>Mai 2022</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Inhaltsplatzhalter 2">
            <a:extLst>
              <a:ext uri="{FF2B5EF4-FFF2-40B4-BE49-F238E27FC236}">
                <a16:creationId xmlns:a16="http://schemas.microsoft.com/office/drawing/2014/main" id="{794BEA4B-FD0C-31ED-E469-9B74C1727F4F}"/>
              </a:ext>
            </a:extLst>
          </p:cNvPr>
          <p:cNvSpPr>
            <a:spLocks noGrp="1"/>
          </p:cNvSpPr>
          <p:nvPr>
            <p:ph idx="1"/>
          </p:nvPr>
        </p:nvSpPr>
        <p:spPr>
          <a:xfrm>
            <a:off x="4167272" y="681037"/>
            <a:ext cx="7186527" cy="5857875"/>
          </a:xfrm>
        </p:spPr>
        <p:txBody>
          <a:bodyPr anchor="ctr">
            <a:normAutofit/>
          </a:bodyPr>
          <a:lstStyle/>
          <a:p>
            <a:r>
              <a:rPr lang="de-DE" sz="2000" b="1" i="0" dirty="0">
                <a:effectLst/>
              </a:rPr>
              <a:t>Lehr-Lern-Kultur: </a:t>
            </a:r>
            <a:r>
              <a:rPr lang="de-DE" sz="2000" dirty="0"/>
              <a:t>weniger </a:t>
            </a:r>
            <a:r>
              <a:rPr lang="de-DE" sz="2000" b="0" i="0" dirty="0">
                <a:effectLst/>
              </a:rPr>
              <a:t>Lehrveranstaltungen und Prüfungen </a:t>
            </a:r>
            <a:r>
              <a:rPr lang="de-DE" sz="2000" b="0" i="0" dirty="0">
                <a:effectLst/>
                <a:sym typeface="Wingdings" panose="05000000000000000000" pitchFamily="2" charset="2"/>
              </a:rPr>
              <a:t> </a:t>
            </a:r>
            <a:r>
              <a:rPr lang="de-DE" sz="2000" b="0" i="0" dirty="0">
                <a:effectLst/>
              </a:rPr>
              <a:t>mehr Freiräume für Reflexion, die Ausbildung einer forschenden Haltung.</a:t>
            </a:r>
          </a:p>
          <a:p>
            <a:r>
              <a:rPr lang="de-DE" sz="2000" b="1" i="0" dirty="0">
                <a:effectLst/>
              </a:rPr>
              <a:t>Neue Form des akademischen Mentorats</a:t>
            </a:r>
            <a:r>
              <a:rPr lang="de-DE" sz="2000" b="0" i="0" dirty="0">
                <a:effectLst/>
              </a:rPr>
              <a:t>: regelmäßige Studiengespräche zwischen Lehrenden und Studierenden.</a:t>
            </a:r>
          </a:p>
          <a:p>
            <a:r>
              <a:rPr lang="de-DE" sz="2000" b="1" i="0" dirty="0">
                <a:solidFill>
                  <a:srgbClr val="000000"/>
                </a:solidFill>
                <a:effectLst/>
              </a:rPr>
              <a:t>Prüfungskultur: </a:t>
            </a:r>
            <a:r>
              <a:rPr lang="de-DE" sz="2000" b="0" i="0" dirty="0">
                <a:solidFill>
                  <a:srgbClr val="000000"/>
                </a:solidFill>
                <a:effectLst/>
              </a:rPr>
              <a:t>Die Zahl der summativen Prüfungen sollte reduziert und die Prüfungsformate besser an den Lernzielen ausgerichtet werden.</a:t>
            </a:r>
            <a:r>
              <a:rPr lang="de-DE" sz="2000" dirty="0"/>
              <a:t>  </a:t>
            </a:r>
          </a:p>
          <a:p>
            <a:r>
              <a:rPr lang="de-DE" sz="2000" b="1" i="0" dirty="0">
                <a:effectLst/>
              </a:rPr>
              <a:t>Lehre als Wissenschaftspraxis</a:t>
            </a:r>
            <a:r>
              <a:rPr lang="de-DE" sz="2000" b="0" i="0" dirty="0">
                <a:effectLst/>
              </a:rPr>
              <a:t>: </a:t>
            </a:r>
            <a:r>
              <a:rPr lang="de-DE" sz="2000" b="0" i="0" dirty="0">
                <a:solidFill>
                  <a:srgbClr val="000000"/>
                </a:solidFill>
                <a:effectLst/>
              </a:rPr>
              <a:t>Die Lehrpraxis kann und sollte ebenso erlernt und geübt werden wie die Forschungspraxis. </a:t>
            </a:r>
          </a:p>
          <a:p>
            <a:r>
              <a:rPr lang="de-DE" sz="2000" b="1" i="0" dirty="0">
                <a:solidFill>
                  <a:srgbClr val="000000"/>
                </a:solidFill>
                <a:effectLst/>
              </a:rPr>
              <a:t>Vorschlag eines neuen Modells zur Bemessung der Lehrdeputate: </a:t>
            </a:r>
            <a:r>
              <a:rPr lang="de-DE" sz="2000" b="0" i="0" dirty="0">
                <a:solidFill>
                  <a:srgbClr val="000000"/>
                </a:solidFill>
                <a:effectLst/>
              </a:rPr>
              <a:t>Die künftigen Anforderungen des Hochschulstudiums erfordern </a:t>
            </a:r>
            <a:r>
              <a:rPr lang="de-DE" sz="2000" b="1" i="0" dirty="0">
                <a:solidFill>
                  <a:srgbClr val="000000"/>
                </a:solidFill>
                <a:effectLst/>
              </a:rPr>
              <a:t>neue Finanzierungs- und Beschäftigungskultur, bessere Betreuungsrelationen.</a:t>
            </a:r>
            <a:br>
              <a:rPr lang="de-DE" sz="1400" b="1" dirty="0"/>
            </a:br>
            <a:endParaRPr lang="de-DE" sz="2000" b="1" i="0" dirty="0">
              <a:effectLst/>
            </a:endParaRPr>
          </a:p>
          <a:p>
            <a:pPr marL="0" indent="0">
              <a:lnSpc>
                <a:spcPct val="100000"/>
              </a:lnSpc>
              <a:buNone/>
            </a:pPr>
            <a:r>
              <a:rPr lang="de-DE" sz="1600" dirty="0"/>
              <a:t>Quelle: </a:t>
            </a:r>
            <a:r>
              <a:rPr lang="de-DE" sz="1600" dirty="0">
                <a:hlinkClick r:id="rId2"/>
              </a:rPr>
              <a:t>https://www.wissenschaftsrat.de/download/2022/9699-22.html</a:t>
            </a:r>
            <a:r>
              <a:rPr lang="de-DE" sz="1600" dirty="0"/>
              <a:t> </a:t>
            </a:r>
          </a:p>
        </p:txBody>
      </p:sp>
      <p:pic>
        <p:nvPicPr>
          <p:cNvPr id="7" name="Grafik 6">
            <a:extLst>
              <a:ext uri="{FF2B5EF4-FFF2-40B4-BE49-F238E27FC236}">
                <a16:creationId xmlns:a16="http://schemas.microsoft.com/office/drawing/2014/main" id="{C7E8E462-61B5-4124-9F49-70918012D84D}"/>
              </a:ext>
            </a:extLst>
          </p:cNvPr>
          <p:cNvPicPr>
            <a:picLocks noChangeAspect="1"/>
          </p:cNvPicPr>
          <p:nvPr/>
        </p:nvPicPr>
        <p:blipFill>
          <a:blip r:embed="rId3"/>
          <a:stretch>
            <a:fillRect/>
          </a:stretch>
        </p:blipFill>
        <p:spPr>
          <a:xfrm>
            <a:off x="138070" y="1111535"/>
            <a:ext cx="3191001" cy="4634930"/>
          </a:xfrm>
          <a:prstGeom prst="rect">
            <a:avLst/>
          </a:prstGeom>
        </p:spPr>
      </p:pic>
      <p:sp>
        <p:nvSpPr>
          <p:cNvPr id="4" name="Foliennummernplatzhalter 3">
            <a:extLst>
              <a:ext uri="{FF2B5EF4-FFF2-40B4-BE49-F238E27FC236}">
                <a16:creationId xmlns:a16="http://schemas.microsoft.com/office/drawing/2014/main" id="{4F016F99-2A11-FCF1-490F-8BE22439EFD6}"/>
              </a:ext>
            </a:extLst>
          </p:cNvPr>
          <p:cNvSpPr>
            <a:spLocks noGrp="1"/>
          </p:cNvSpPr>
          <p:nvPr>
            <p:ph type="sldNum" sz="quarter" idx="12"/>
          </p:nvPr>
        </p:nvSpPr>
        <p:spPr/>
        <p:txBody>
          <a:bodyPr/>
          <a:lstStyle/>
          <a:p>
            <a:fld id="{B76777F9-89C6-41D6-B082-F76CBF5601E1}" type="slidenum">
              <a:rPr lang="de-DE" smtClean="0"/>
              <a:t>5</a:t>
            </a:fld>
            <a:endParaRPr lang="de-DE"/>
          </a:p>
        </p:txBody>
      </p:sp>
    </p:spTree>
    <p:extLst>
      <p:ext uri="{BB962C8B-B14F-4D97-AF65-F5344CB8AC3E}">
        <p14:creationId xmlns:p14="http://schemas.microsoft.com/office/powerpoint/2010/main" val="3599720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159907-A212-448D-E5A5-FE46716FDA97}"/>
              </a:ext>
            </a:extLst>
          </p:cNvPr>
          <p:cNvSpPr>
            <a:spLocks noGrp="1"/>
          </p:cNvSpPr>
          <p:nvPr>
            <p:ph type="title"/>
          </p:nvPr>
        </p:nvSpPr>
        <p:spPr>
          <a:xfrm>
            <a:off x="537949" y="227997"/>
            <a:ext cx="10776045" cy="700051"/>
          </a:xfrm>
          <a:solidFill>
            <a:schemeClr val="accent4"/>
          </a:solidFill>
        </p:spPr>
        <p:txBody>
          <a:bodyPr>
            <a:normAutofit/>
          </a:bodyPr>
          <a:lstStyle/>
          <a:p>
            <a:r>
              <a:rPr lang="de-DE" dirty="0"/>
              <a:t>2. Bologna-Prozess</a:t>
            </a:r>
          </a:p>
        </p:txBody>
      </p:sp>
      <p:pic>
        <p:nvPicPr>
          <p:cNvPr id="5" name="Inhaltsplatzhalter 4">
            <a:extLst>
              <a:ext uri="{FF2B5EF4-FFF2-40B4-BE49-F238E27FC236}">
                <a16:creationId xmlns:a16="http://schemas.microsoft.com/office/drawing/2014/main" id="{47F9F32F-DABD-D8E6-DE7F-488CC9A1D970}"/>
              </a:ext>
            </a:extLst>
          </p:cNvPr>
          <p:cNvPicPr>
            <a:picLocks noGrp="1" noChangeAspect="1"/>
          </p:cNvPicPr>
          <p:nvPr>
            <p:ph idx="1"/>
          </p:nvPr>
        </p:nvPicPr>
        <p:blipFill>
          <a:blip r:embed="rId2"/>
          <a:stretch>
            <a:fillRect/>
          </a:stretch>
        </p:blipFill>
        <p:spPr>
          <a:xfrm>
            <a:off x="0" y="1241946"/>
            <a:ext cx="6601293" cy="4937256"/>
          </a:xfrm>
        </p:spPr>
      </p:pic>
      <p:sp>
        <p:nvSpPr>
          <p:cNvPr id="7" name="Inhaltsplatzhalter 2">
            <a:extLst>
              <a:ext uri="{FF2B5EF4-FFF2-40B4-BE49-F238E27FC236}">
                <a16:creationId xmlns:a16="http://schemas.microsoft.com/office/drawing/2014/main" id="{FC54F33A-3665-3E63-308B-FA9D635F78FC}"/>
              </a:ext>
            </a:extLst>
          </p:cNvPr>
          <p:cNvSpPr txBox="1">
            <a:spLocks/>
          </p:cNvSpPr>
          <p:nvPr/>
        </p:nvSpPr>
        <p:spPr>
          <a:xfrm>
            <a:off x="6601293" y="1569493"/>
            <a:ext cx="5590707" cy="460970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000" b="0" i="0" dirty="0">
                <a:solidFill>
                  <a:schemeClr val="bg2"/>
                </a:solidFill>
                <a:effectLst/>
                <a:latin typeface="Calibri Light (Überschriften)"/>
              </a:rPr>
              <a:t>Verbesserung der internationalen </a:t>
            </a:r>
            <a:r>
              <a:rPr lang="de-DE" sz="2000" b="1" i="0" dirty="0">
                <a:solidFill>
                  <a:schemeClr val="bg2"/>
                </a:solidFill>
                <a:effectLst/>
                <a:latin typeface="Calibri Light (Überschriften)"/>
              </a:rPr>
              <a:t>Wettbewerbsfähigkeit </a:t>
            </a:r>
            <a:r>
              <a:rPr lang="de-DE" sz="2000" b="0" i="0" dirty="0">
                <a:solidFill>
                  <a:schemeClr val="bg2"/>
                </a:solidFill>
                <a:effectLst/>
                <a:latin typeface="Calibri Light (Überschriften)"/>
              </a:rPr>
              <a:t>des europäischen Hochschulsystems</a:t>
            </a:r>
            <a:endParaRPr lang="de-DE" sz="2000" dirty="0">
              <a:solidFill>
                <a:schemeClr val="bg2"/>
              </a:solidFill>
              <a:latin typeface="Calibri Light (Überschriften)"/>
            </a:endParaRPr>
          </a:p>
          <a:p>
            <a:r>
              <a:rPr lang="de-DE" sz="2000" b="0" i="0" dirty="0">
                <a:solidFill>
                  <a:schemeClr val="bg2"/>
                </a:solidFill>
                <a:effectLst/>
                <a:latin typeface="Calibri Light (Überschriften)"/>
              </a:rPr>
              <a:t>Bologna-Erklärungen haben </a:t>
            </a:r>
            <a:r>
              <a:rPr lang="de-DE" sz="2000" b="1" i="0" dirty="0">
                <a:solidFill>
                  <a:schemeClr val="bg2"/>
                </a:solidFill>
                <a:effectLst/>
                <a:latin typeface="Calibri Light (Überschriften)"/>
              </a:rPr>
              <a:t>keinerlei rechtliche Bindungswirkung </a:t>
            </a:r>
            <a:r>
              <a:rPr lang="de-DE" sz="2000" b="0" i="0" dirty="0">
                <a:solidFill>
                  <a:schemeClr val="bg2"/>
                </a:solidFill>
                <a:effectLst/>
                <a:latin typeface="Calibri Light (Überschriften)"/>
              </a:rPr>
              <a:t>für die Hochschulen. </a:t>
            </a:r>
          </a:p>
          <a:p>
            <a:endParaRPr lang="de-DE" sz="2000" b="0" i="0" dirty="0">
              <a:solidFill>
                <a:schemeClr val="bg2"/>
              </a:solidFill>
              <a:effectLst/>
              <a:latin typeface="Calibri Light (Überschriften)"/>
            </a:endParaRPr>
          </a:p>
          <a:p>
            <a:pPr marL="0" indent="0">
              <a:buNone/>
            </a:pPr>
            <a:r>
              <a:rPr lang="de-DE" sz="2000" b="1" dirty="0">
                <a:solidFill>
                  <a:schemeClr val="bg2"/>
                </a:solidFill>
                <a:latin typeface="Calibri Light (Überschriften)"/>
              </a:rPr>
              <a:t>Folgen:</a:t>
            </a:r>
          </a:p>
          <a:p>
            <a:pPr>
              <a:buFont typeface="Symbol" panose="05050102010706020507" pitchFamily="18" charset="2"/>
              <a:buChar char="-"/>
            </a:pPr>
            <a:r>
              <a:rPr lang="de-DE" sz="2000" dirty="0">
                <a:solidFill>
                  <a:schemeClr val="bg2"/>
                </a:solidFill>
                <a:latin typeface="Calibri Light (Überschriften)"/>
              </a:rPr>
              <a:t>Modularisierung: </a:t>
            </a:r>
            <a:r>
              <a:rPr lang="de-DE" sz="2000" b="0" i="0" dirty="0">
                <a:solidFill>
                  <a:schemeClr val="bg2"/>
                </a:solidFill>
                <a:effectLst/>
                <a:latin typeface="Calibri Light (Überschriften)"/>
              </a:rPr>
              <a:t>Jedes Modul soll mit einer Prüfung abgeschlossen werden</a:t>
            </a:r>
          </a:p>
          <a:p>
            <a:pPr>
              <a:buFont typeface="Wingdings" panose="05000000000000000000" pitchFamily="2" charset="2"/>
              <a:buChar char="à"/>
            </a:pPr>
            <a:r>
              <a:rPr lang="de-DE" sz="2000" b="0" i="0" dirty="0">
                <a:solidFill>
                  <a:schemeClr val="bg2"/>
                </a:solidFill>
                <a:effectLst/>
                <a:latin typeface="Calibri Light (Überschriften)"/>
              </a:rPr>
              <a:t>Ergebnis: Prüfungsinflation im Studium</a:t>
            </a:r>
          </a:p>
          <a:p>
            <a:pPr>
              <a:buFont typeface="Symbol" panose="05050102010706020507" pitchFamily="18" charset="2"/>
              <a:buChar char="-"/>
            </a:pPr>
            <a:r>
              <a:rPr lang="de-DE" sz="2000" dirty="0">
                <a:solidFill>
                  <a:schemeClr val="bg2"/>
                </a:solidFill>
                <a:latin typeface="Calibri Light (Überschriften)"/>
              </a:rPr>
              <a:t>Veränderung der Mentalität der Studierenden und Lehrenden</a:t>
            </a:r>
          </a:p>
          <a:p>
            <a:pPr>
              <a:buFont typeface="Symbol" panose="05050102010706020507" pitchFamily="18" charset="2"/>
              <a:buChar char="-"/>
            </a:pPr>
            <a:endParaRPr lang="de-DE" sz="2000" b="0" i="0" dirty="0">
              <a:solidFill>
                <a:schemeClr val="bg2"/>
              </a:solidFill>
              <a:effectLst/>
              <a:latin typeface="Calibri Light "/>
            </a:endParaRPr>
          </a:p>
        </p:txBody>
      </p:sp>
      <p:sp>
        <p:nvSpPr>
          <p:cNvPr id="3" name="Foliennummernplatzhalter 2">
            <a:extLst>
              <a:ext uri="{FF2B5EF4-FFF2-40B4-BE49-F238E27FC236}">
                <a16:creationId xmlns:a16="http://schemas.microsoft.com/office/drawing/2014/main" id="{21C5291E-74D8-09E5-FC66-236B64FB2A0B}"/>
              </a:ext>
            </a:extLst>
          </p:cNvPr>
          <p:cNvSpPr>
            <a:spLocks noGrp="1"/>
          </p:cNvSpPr>
          <p:nvPr>
            <p:ph type="sldNum" sz="quarter" idx="12"/>
          </p:nvPr>
        </p:nvSpPr>
        <p:spPr/>
        <p:txBody>
          <a:bodyPr/>
          <a:lstStyle/>
          <a:p>
            <a:fld id="{B76777F9-89C6-41D6-B082-F76CBF5601E1}" type="slidenum">
              <a:rPr lang="de-DE" smtClean="0"/>
              <a:t>6</a:t>
            </a:fld>
            <a:endParaRPr lang="de-DE"/>
          </a:p>
        </p:txBody>
      </p:sp>
    </p:spTree>
    <p:extLst>
      <p:ext uri="{BB962C8B-B14F-4D97-AF65-F5344CB8AC3E}">
        <p14:creationId xmlns:p14="http://schemas.microsoft.com/office/powerpoint/2010/main" val="31312898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1A1A2B-45C5-81C8-6ACE-5A25AF67F05D}"/>
              </a:ext>
            </a:extLst>
          </p:cNvPr>
          <p:cNvSpPr>
            <a:spLocks noGrp="1"/>
          </p:cNvSpPr>
          <p:nvPr>
            <p:ph type="title"/>
          </p:nvPr>
        </p:nvSpPr>
        <p:spPr>
          <a:xfrm>
            <a:off x="838200" y="365126"/>
            <a:ext cx="10515600" cy="958708"/>
          </a:xfrm>
          <a:solidFill>
            <a:schemeClr val="accent4"/>
          </a:solidFill>
        </p:spPr>
        <p:txBody>
          <a:bodyPr/>
          <a:lstStyle/>
          <a:p>
            <a:r>
              <a:rPr lang="de-DE" dirty="0"/>
              <a:t>3. Akkreditierung</a:t>
            </a:r>
          </a:p>
        </p:txBody>
      </p:sp>
      <p:sp>
        <p:nvSpPr>
          <p:cNvPr id="3" name="Inhaltsplatzhalter 2">
            <a:extLst>
              <a:ext uri="{FF2B5EF4-FFF2-40B4-BE49-F238E27FC236}">
                <a16:creationId xmlns:a16="http://schemas.microsoft.com/office/drawing/2014/main" id="{477D8604-66DB-D921-C365-2B498D306130}"/>
              </a:ext>
            </a:extLst>
          </p:cNvPr>
          <p:cNvSpPr>
            <a:spLocks noGrp="1"/>
          </p:cNvSpPr>
          <p:nvPr>
            <p:ph idx="1"/>
          </p:nvPr>
        </p:nvSpPr>
        <p:spPr/>
        <p:txBody>
          <a:bodyPr>
            <a:normAutofit fontScale="77500" lnSpcReduction="20000"/>
          </a:bodyPr>
          <a:lstStyle/>
          <a:p>
            <a:pPr marL="0" indent="0">
              <a:lnSpc>
                <a:spcPct val="120000"/>
              </a:lnSpc>
              <a:buNone/>
            </a:pPr>
            <a:r>
              <a:rPr lang="de-DE" sz="3600" dirty="0">
                <a:solidFill>
                  <a:schemeClr val="bg2"/>
                </a:solidFill>
                <a:latin typeface="+mj-lt"/>
              </a:rPr>
              <a:t>Bologna 1999: </a:t>
            </a:r>
            <a:r>
              <a:rPr lang="de-DE" sz="2400" b="0" i="0" dirty="0">
                <a:solidFill>
                  <a:schemeClr val="bg2"/>
                </a:solidFill>
                <a:effectLst/>
                <a:latin typeface="+mj-lt"/>
              </a:rPr>
              <a:t>Qualitätssicherung/Akkreditierung</a:t>
            </a:r>
          </a:p>
          <a:p>
            <a:pPr>
              <a:lnSpc>
                <a:spcPct val="120000"/>
              </a:lnSpc>
            </a:pPr>
            <a:r>
              <a:rPr lang="de-DE" sz="2400" b="0" i="0" dirty="0">
                <a:solidFill>
                  <a:schemeClr val="bg2"/>
                </a:solidFill>
                <a:effectLst/>
                <a:latin typeface="+mj-lt"/>
              </a:rPr>
              <a:t>Kontrolle ob die Vorgaben, nach denen Studiengänge der Studienreform</a:t>
            </a:r>
            <a:br>
              <a:rPr lang="de-DE" sz="2400" b="0" i="0" dirty="0">
                <a:solidFill>
                  <a:schemeClr val="bg2"/>
                </a:solidFill>
                <a:effectLst/>
                <a:latin typeface="+mj-lt"/>
              </a:rPr>
            </a:br>
            <a:r>
              <a:rPr lang="de-DE" sz="2400" b="0" i="0" dirty="0">
                <a:solidFill>
                  <a:schemeClr val="bg2"/>
                </a:solidFill>
                <a:effectLst/>
                <a:latin typeface="+mj-lt"/>
              </a:rPr>
              <a:t>entsprechend umgestellt werden sollen, eingehalten werden</a:t>
            </a:r>
            <a:br>
              <a:rPr lang="de-DE" sz="2400" b="0" i="0" dirty="0">
                <a:solidFill>
                  <a:schemeClr val="bg2"/>
                </a:solidFill>
                <a:effectLst/>
                <a:latin typeface="+mj-lt"/>
              </a:rPr>
            </a:br>
            <a:r>
              <a:rPr lang="de-DE" sz="2400" b="0" i="0" dirty="0">
                <a:solidFill>
                  <a:schemeClr val="bg2"/>
                </a:solidFill>
                <a:effectLst/>
                <a:latin typeface="+mj-lt"/>
              </a:rPr>
              <a:t>• Einbindung externer Agenturen</a:t>
            </a:r>
            <a:br>
              <a:rPr lang="de-DE" sz="2400" b="0" i="0" dirty="0">
                <a:solidFill>
                  <a:schemeClr val="bg2"/>
                </a:solidFill>
                <a:effectLst/>
                <a:latin typeface="+mj-lt"/>
              </a:rPr>
            </a:br>
            <a:r>
              <a:rPr lang="de-DE" sz="2400" b="0" i="0" dirty="0">
                <a:solidFill>
                  <a:schemeClr val="bg2"/>
                </a:solidFill>
                <a:effectLst/>
                <a:latin typeface="+mj-lt"/>
              </a:rPr>
              <a:t>• Student*innen sollen am Prozess beteiligt werden</a:t>
            </a:r>
          </a:p>
          <a:p>
            <a:pPr marL="0" indent="0">
              <a:buNone/>
            </a:pPr>
            <a:br>
              <a:rPr lang="de-DE" sz="2400" b="0" i="0" dirty="0">
                <a:solidFill>
                  <a:schemeClr val="bg2"/>
                </a:solidFill>
                <a:effectLst/>
                <a:latin typeface="+mj-lt"/>
              </a:rPr>
            </a:br>
            <a:r>
              <a:rPr lang="de-DE" sz="2400" b="0" i="0" dirty="0">
                <a:solidFill>
                  <a:schemeClr val="bg2"/>
                </a:solidFill>
                <a:effectLst/>
                <a:latin typeface="+mj-lt"/>
              </a:rPr>
              <a:t>• Rechtliche Grundlage: Musterrechtsverordnung</a:t>
            </a:r>
            <a:r>
              <a:rPr lang="de-DE" sz="2400" dirty="0">
                <a:solidFill>
                  <a:schemeClr val="bg2"/>
                </a:solidFill>
                <a:latin typeface="+mj-lt"/>
              </a:rPr>
              <a:t>: </a:t>
            </a:r>
          </a:p>
          <a:p>
            <a:pPr marL="0" indent="0">
              <a:lnSpc>
                <a:spcPct val="120000"/>
              </a:lnSpc>
              <a:buNone/>
            </a:pPr>
            <a:r>
              <a:rPr lang="de-DE" sz="2400" b="1" dirty="0">
                <a:solidFill>
                  <a:schemeClr val="bg2"/>
                </a:solidFill>
                <a:effectLst/>
                <a:latin typeface="Calibri Light (Überschriften)"/>
                <a:ea typeface="Calibri" panose="020F0502020204030204" pitchFamily="34" charset="0"/>
              </a:rPr>
              <a:t>§ 11 Qualifikationsziele und Abschlussniveau</a:t>
            </a:r>
            <a:br>
              <a:rPr lang="de-DE" sz="2400" b="1" dirty="0">
                <a:solidFill>
                  <a:schemeClr val="bg2"/>
                </a:solidFill>
                <a:effectLst/>
                <a:latin typeface="Calibri Light (Überschriften)"/>
                <a:ea typeface="Calibri" panose="020F0502020204030204" pitchFamily="34" charset="0"/>
              </a:rPr>
            </a:br>
            <a:r>
              <a:rPr lang="de-DE" sz="2400" dirty="0">
                <a:solidFill>
                  <a:schemeClr val="bg2"/>
                </a:solidFill>
                <a:effectLst/>
                <a:latin typeface="Calibri Light (Überschriften)"/>
                <a:ea typeface="Calibri" panose="020F0502020204030204" pitchFamily="34" charset="0"/>
              </a:rPr>
              <a:t>(1) 2 Die Dimension Persönlichkeitsbildung umfasst auch die künftige zivilgesellschaftliche, politische und kulturelle Rolle der Absolventinnen und Absolventen. Die Studierenden sollen nach ihrem Abschluss in der Lage sein, gesellschaftliche Prozesse kritisch, reflektiert sowie mit Verantwortungsbewusstsein und in demokratischem Gemeinsinn maßgeblich mitzugestalten.</a:t>
            </a:r>
            <a:br>
              <a:rPr lang="de-DE" sz="3600" dirty="0"/>
            </a:br>
            <a:endParaRPr lang="de-DE" sz="3600" dirty="0"/>
          </a:p>
        </p:txBody>
      </p:sp>
      <p:pic>
        <p:nvPicPr>
          <p:cNvPr id="4" name="Grafik 3">
            <a:extLst>
              <a:ext uri="{FF2B5EF4-FFF2-40B4-BE49-F238E27FC236}">
                <a16:creationId xmlns:a16="http://schemas.microsoft.com/office/drawing/2014/main" id="{0CAE6B14-E4B9-436B-741E-4B499AB90C82}"/>
              </a:ext>
            </a:extLst>
          </p:cNvPr>
          <p:cNvPicPr>
            <a:picLocks noChangeAspect="1"/>
          </p:cNvPicPr>
          <p:nvPr/>
        </p:nvPicPr>
        <p:blipFill>
          <a:blip r:embed="rId2"/>
          <a:stretch>
            <a:fillRect/>
          </a:stretch>
        </p:blipFill>
        <p:spPr>
          <a:xfrm>
            <a:off x="9581819" y="1825625"/>
            <a:ext cx="1771981" cy="1825141"/>
          </a:xfrm>
          <a:prstGeom prst="rect">
            <a:avLst/>
          </a:prstGeom>
        </p:spPr>
      </p:pic>
      <p:sp>
        <p:nvSpPr>
          <p:cNvPr id="5" name="Foliennummernplatzhalter 4">
            <a:extLst>
              <a:ext uri="{FF2B5EF4-FFF2-40B4-BE49-F238E27FC236}">
                <a16:creationId xmlns:a16="http://schemas.microsoft.com/office/drawing/2014/main" id="{9FC73272-E28E-E4ED-D660-1EF01B47E393}"/>
              </a:ext>
            </a:extLst>
          </p:cNvPr>
          <p:cNvSpPr>
            <a:spLocks noGrp="1"/>
          </p:cNvSpPr>
          <p:nvPr>
            <p:ph type="sldNum" sz="quarter" idx="12"/>
          </p:nvPr>
        </p:nvSpPr>
        <p:spPr/>
        <p:txBody>
          <a:bodyPr/>
          <a:lstStyle/>
          <a:p>
            <a:fld id="{B76777F9-89C6-41D6-B082-F76CBF5601E1}" type="slidenum">
              <a:rPr lang="de-DE" smtClean="0"/>
              <a:t>7</a:t>
            </a:fld>
            <a:endParaRPr lang="de-DE"/>
          </a:p>
        </p:txBody>
      </p:sp>
    </p:spTree>
    <p:extLst>
      <p:ext uri="{BB962C8B-B14F-4D97-AF65-F5344CB8AC3E}">
        <p14:creationId xmlns:p14="http://schemas.microsoft.com/office/powerpoint/2010/main" val="51717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0897AB82-54D8-3B54-B041-CDFD2A9378E7}"/>
              </a:ext>
            </a:extLst>
          </p:cNvPr>
          <p:cNvSpPr>
            <a:spLocks noGrp="1"/>
          </p:cNvSpPr>
          <p:nvPr>
            <p:ph type="title"/>
          </p:nvPr>
        </p:nvSpPr>
        <p:spPr>
          <a:xfrm>
            <a:off x="838200" y="401221"/>
            <a:ext cx="10515600" cy="1348065"/>
          </a:xfrm>
        </p:spPr>
        <p:txBody>
          <a:bodyPr>
            <a:normAutofit/>
          </a:bodyPr>
          <a:lstStyle/>
          <a:p>
            <a:pPr algn="ctr"/>
            <a:r>
              <a:rPr lang="de-DE" sz="4200" dirty="0">
                <a:solidFill>
                  <a:srgbClr val="FFFFFF"/>
                </a:solidFill>
              </a:rPr>
              <a:t>Bundeskongress studentische politische Bildung </a:t>
            </a:r>
            <a:br>
              <a:rPr lang="de-DE" sz="4200" dirty="0">
                <a:solidFill>
                  <a:srgbClr val="FFFFFF"/>
                </a:solidFill>
              </a:rPr>
            </a:br>
            <a:r>
              <a:rPr lang="de-DE" sz="4200" dirty="0">
                <a:solidFill>
                  <a:srgbClr val="FFFFFF"/>
                </a:solidFill>
              </a:rPr>
              <a:t>„Aus der Geschichte gelernt?“</a:t>
            </a:r>
          </a:p>
        </p:txBody>
      </p:sp>
      <p:sp>
        <p:nvSpPr>
          <p:cNvPr id="3" name="Inhaltsplatzhalter 2">
            <a:extLst>
              <a:ext uri="{FF2B5EF4-FFF2-40B4-BE49-F238E27FC236}">
                <a16:creationId xmlns:a16="http://schemas.microsoft.com/office/drawing/2014/main" id="{75195B92-EC83-40DB-94B0-EDE1125B711B}"/>
              </a:ext>
            </a:extLst>
          </p:cNvPr>
          <p:cNvSpPr>
            <a:spLocks noGrp="1"/>
          </p:cNvSpPr>
          <p:nvPr>
            <p:ph idx="1"/>
          </p:nvPr>
        </p:nvSpPr>
        <p:spPr>
          <a:xfrm>
            <a:off x="838200" y="2586789"/>
            <a:ext cx="10515600" cy="3590174"/>
          </a:xfrm>
        </p:spPr>
        <p:txBody>
          <a:bodyPr>
            <a:normAutofit/>
          </a:bodyPr>
          <a:lstStyle/>
          <a:p>
            <a:pPr marL="0" indent="0">
              <a:buNone/>
            </a:pPr>
            <a:endParaRPr lang="de-DE" sz="2200" dirty="0"/>
          </a:p>
          <a:p>
            <a:r>
              <a:rPr lang="de-DE" sz="2200" dirty="0"/>
              <a:t>Entfallene Programmpunkte: „Politische und historische Bildung im Curriculum“ und „Open Space: Neue Formate der Politischen Bildung“</a:t>
            </a:r>
          </a:p>
          <a:p>
            <a:endParaRPr lang="de-DE" sz="2200" dirty="0"/>
          </a:p>
          <a:p>
            <a:endParaRPr lang="de-DE" sz="2200" dirty="0"/>
          </a:p>
          <a:p>
            <a:r>
              <a:rPr lang="de-DE" sz="2200" b="0" i="0" dirty="0">
                <a:effectLst/>
              </a:rPr>
              <a:t>Woran ich nicht teilnehmen konnte: Frauen als Täterinnen im Nationalsozialismus, </a:t>
            </a:r>
            <a:br>
              <a:rPr lang="de-DE" sz="2200" dirty="0"/>
            </a:br>
            <a:r>
              <a:rPr lang="de-DE" sz="2200" b="0" i="0" dirty="0">
                <a:effectLst/>
              </a:rPr>
              <a:t>Faschistische Avantgarde? Die Rolle der Studenten im Nationalsozialismus (Tobias </a:t>
            </a:r>
            <a:br>
              <a:rPr lang="de-DE" sz="2200" dirty="0"/>
            </a:br>
            <a:r>
              <a:rPr lang="de-DE" sz="2200" b="0" i="0" dirty="0" err="1">
                <a:effectLst/>
              </a:rPr>
              <a:t>Eisch</a:t>
            </a:r>
            <a:r>
              <a:rPr lang="de-DE" sz="2200" b="0" i="0" dirty="0">
                <a:effectLst/>
              </a:rPr>
              <a:t>)</a:t>
            </a:r>
            <a:endParaRPr lang="de-DE" sz="2200" dirty="0"/>
          </a:p>
          <a:p>
            <a:endParaRPr lang="de-DE" sz="2200" dirty="0"/>
          </a:p>
          <a:p>
            <a:endParaRPr lang="de-DE" sz="2200" dirty="0"/>
          </a:p>
          <a:p>
            <a:pPr marL="0" indent="0">
              <a:buNone/>
            </a:pPr>
            <a:endParaRPr lang="de-DE" sz="2200" dirty="0"/>
          </a:p>
        </p:txBody>
      </p:sp>
      <p:sp>
        <p:nvSpPr>
          <p:cNvPr id="4" name="Foliennummernplatzhalter 3">
            <a:extLst>
              <a:ext uri="{FF2B5EF4-FFF2-40B4-BE49-F238E27FC236}">
                <a16:creationId xmlns:a16="http://schemas.microsoft.com/office/drawing/2014/main" id="{AF70FF99-06AB-5193-823A-20B710866510}"/>
              </a:ext>
            </a:extLst>
          </p:cNvPr>
          <p:cNvSpPr>
            <a:spLocks noGrp="1"/>
          </p:cNvSpPr>
          <p:nvPr>
            <p:ph type="sldNum" sz="quarter" idx="12"/>
          </p:nvPr>
        </p:nvSpPr>
        <p:spPr/>
        <p:txBody>
          <a:bodyPr/>
          <a:lstStyle/>
          <a:p>
            <a:fld id="{B76777F9-89C6-41D6-B082-F76CBF5601E1}" type="slidenum">
              <a:rPr lang="de-DE" smtClean="0"/>
              <a:t>8</a:t>
            </a:fld>
            <a:endParaRPr lang="de-DE"/>
          </a:p>
        </p:txBody>
      </p:sp>
    </p:spTree>
    <p:extLst>
      <p:ext uri="{BB962C8B-B14F-4D97-AF65-F5344CB8AC3E}">
        <p14:creationId xmlns:p14="http://schemas.microsoft.com/office/powerpoint/2010/main" val="1386478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62A6D8-FEDB-3E9F-DC8C-2DB7688EE24A}"/>
              </a:ext>
            </a:extLst>
          </p:cNvPr>
          <p:cNvSpPr>
            <a:spLocks noGrp="1"/>
          </p:cNvSpPr>
          <p:nvPr>
            <p:ph type="title"/>
          </p:nvPr>
        </p:nvSpPr>
        <p:spPr>
          <a:solidFill>
            <a:schemeClr val="accent2"/>
          </a:solidFill>
        </p:spPr>
        <p:txBody>
          <a:bodyPr>
            <a:normAutofit/>
          </a:bodyPr>
          <a:lstStyle/>
          <a:p>
            <a:r>
              <a:rPr lang="de-DE" sz="3600" dirty="0">
                <a:effectLst/>
                <a:ea typeface="Calibri" panose="020F0502020204030204" pitchFamily="34" charset="0"/>
                <a:cs typeface="Times New Roman" panose="02020603050405020304" pitchFamily="18" charset="0"/>
              </a:rPr>
              <a:t>Bastion der Kritik? Anspruch und Wirklichkeit studentisch-politischer Bildung - Michael Heidemann</a:t>
            </a:r>
            <a:endParaRPr lang="de-DE" sz="3600" dirty="0"/>
          </a:p>
        </p:txBody>
      </p:sp>
      <p:sp>
        <p:nvSpPr>
          <p:cNvPr id="3" name="Inhaltsplatzhalter 2">
            <a:extLst>
              <a:ext uri="{FF2B5EF4-FFF2-40B4-BE49-F238E27FC236}">
                <a16:creationId xmlns:a16="http://schemas.microsoft.com/office/drawing/2014/main" id="{52A702C2-5976-462C-D759-8EA2E8671AC1}"/>
              </a:ext>
            </a:extLst>
          </p:cNvPr>
          <p:cNvSpPr>
            <a:spLocks noGrp="1"/>
          </p:cNvSpPr>
          <p:nvPr>
            <p:ph idx="1"/>
          </p:nvPr>
        </p:nvSpPr>
        <p:spPr>
          <a:xfrm>
            <a:off x="838200" y="2059696"/>
            <a:ext cx="10515600" cy="4351338"/>
          </a:xfrm>
        </p:spPr>
        <p:txBody>
          <a:bodyPr/>
          <a:lstStyle/>
          <a:p>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Wissenschaft als Luxus (Wissenschaft setzt Muse voraus), Glücksversprechen (Aristoteles)</a:t>
            </a:r>
          </a:p>
          <a:p>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Geisteswissenschaften haben schwankenden Marktwert im Gegensatz zu Naturwissenschaften. Anpassung an positivistische Methodik, um zu konkurrieren. </a:t>
            </a:r>
          </a:p>
          <a:p>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Argumentierte für eine ideologiekritische, materialistische Sichtweise und feuerte gegen Philosophie der Postmoderne und den </a:t>
            </a:r>
            <a:r>
              <a:rPr lang="de-DE" sz="2600" dirty="0" err="1">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linguistic</a:t>
            </a: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 turn, die das universelle Glücksversprechen aufgegeben haben. </a:t>
            </a:r>
          </a:p>
          <a:p>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Kritik an Leistungsdrang, Bewertungen und </a:t>
            </a:r>
            <a:r>
              <a:rPr lang="de-DE" sz="2600" dirty="0" err="1">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Dirigierung</a:t>
            </a:r>
            <a:r>
              <a:rPr lang="de-DE" sz="26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rPr>
              <a:t> des Studiums. Diese dienen als Machtmechanismen.</a:t>
            </a:r>
          </a:p>
          <a:p>
            <a:endParaRPr lang="de-DE" dirty="0"/>
          </a:p>
        </p:txBody>
      </p:sp>
      <p:sp>
        <p:nvSpPr>
          <p:cNvPr id="4" name="Foliennummernplatzhalter 3">
            <a:extLst>
              <a:ext uri="{FF2B5EF4-FFF2-40B4-BE49-F238E27FC236}">
                <a16:creationId xmlns:a16="http://schemas.microsoft.com/office/drawing/2014/main" id="{EB9A16E9-79AF-FF1A-19FB-CC36CB149D8E}"/>
              </a:ext>
            </a:extLst>
          </p:cNvPr>
          <p:cNvSpPr>
            <a:spLocks noGrp="1"/>
          </p:cNvSpPr>
          <p:nvPr>
            <p:ph type="sldNum" sz="quarter" idx="12"/>
          </p:nvPr>
        </p:nvSpPr>
        <p:spPr/>
        <p:txBody>
          <a:bodyPr/>
          <a:lstStyle/>
          <a:p>
            <a:fld id="{B76777F9-89C6-41D6-B082-F76CBF5601E1}" type="slidenum">
              <a:rPr lang="de-DE" smtClean="0"/>
              <a:t>9</a:t>
            </a:fld>
            <a:endParaRPr lang="de-DE"/>
          </a:p>
        </p:txBody>
      </p:sp>
    </p:spTree>
    <p:extLst>
      <p:ext uri="{BB962C8B-B14F-4D97-AF65-F5344CB8AC3E}">
        <p14:creationId xmlns:p14="http://schemas.microsoft.com/office/powerpoint/2010/main" val="62877666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855</Words>
  <Application>Microsoft Office PowerPoint</Application>
  <PresentationFormat>Breitbild</PresentationFormat>
  <Paragraphs>73</Paragraphs>
  <Slides>11</Slides>
  <Notes>0</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11</vt:i4>
      </vt:variant>
    </vt:vector>
  </HeadingPairs>
  <TitlesOfParts>
    <vt:vector size="20" baseType="lpstr">
      <vt:lpstr>Arial</vt:lpstr>
      <vt:lpstr>Calibri</vt:lpstr>
      <vt:lpstr>Calibri Light</vt:lpstr>
      <vt:lpstr>Calibri Light </vt:lpstr>
      <vt:lpstr>Calibri Light (Überschriften)</vt:lpstr>
      <vt:lpstr>Symbol</vt:lpstr>
      <vt:lpstr>Times New Roman</vt:lpstr>
      <vt:lpstr>Wingdings</vt:lpstr>
      <vt:lpstr>Office</vt:lpstr>
      <vt:lpstr>Ergebnisbericht zu den Kongressen des fzs am 2.-5. Juni 2022 und 7.-10. Juli 2022</vt:lpstr>
      <vt:lpstr>Zukunftskongress „Studium und Lehre“</vt:lpstr>
      <vt:lpstr>1.1. Kinder- und Jugendbericht</vt:lpstr>
      <vt:lpstr>Empfehlungen des KJB</vt:lpstr>
      <vt:lpstr>1.2.  Wissenschaftsrat             Mai 2022</vt:lpstr>
      <vt:lpstr>2. Bologna-Prozess</vt:lpstr>
      <vt:lpstr>3. Akkreditierung</vt:lpstr>
      <vt:lpstr>Bundeskongress studentische politische Bildung  „Aus der Geschichte gelernt?“</vt:lpstr>
      <vt:lpstr>Bastion der Kritik? Anspruch und Wirklichkeit studentisch-politischer Bildung - Michael Heidemann</vt:lpstr>
      <vt:lpstr>Film: „Triumph des guten Willens“ mit anschließender Diskussion mit dem Regisseur Mikko Linnemann</vt:lpstr>
      <vt:lpstr>Vortrag: „Multidirektionale Erinnerung“ „Sakralisierung des Holocaust“ und „Katechismus der Deutschen“? – Zum postkolonialen Angriff auf die Singularität des Holocaust (Ingo Elbe)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Ergebnisbericht zu den Kongressen des fzs am 2.-5. Juni 2022 und 7.-10. Juli 2022</dc:title>
  <dc:creator>Rudolf Blazevic</dc:creator>
  <cp:lastModifiedBy>ziegler larissa</cp:lastModifiedBy>
  <cp:revision>12</cp:revision>
  <dcterms:created xsi:type="dcterms:W3CDTF">2022-07-19T15:39:33Z</dcterms:created>
  <dcterms:modified xsi:type="dcterms:W3CDTF">2022-07-25T18:59:21Z</dcterms:modified>
</cp:coreProperties>
</file>