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3"/>
    <p:sldMasterId id="2147483739" r:id="rId4"/>
  </p:sldMasterIdLst>
  <p:notesMasterIdLst>
    <p:notesMasterId r:id="rId20"/>
  </p:notesMasterIdLst>
  <p:handoutMasterIdLst>
    <p:handoutMasterId r:id="rId21"/>
  </p:handoutMasterIdLst>
  <p:sldIdLst>
    <p:sldId id="257" r:id="rId5"/>
    <p:sldId id="315" r:id="rId6"/>
    <p:sldId id="265" r:id="rId7"/>
    <p:sldId id="310" r:id="rId8"/>
    <p:sldId id="303" r:id="rId9"/>
    <p:sldId id="307" r:id="rId10"/>
    <p:sldId id="326" r:id="rId11"/>
    <p:sldId id="309" r:id="rId12"/>
    <p:sldId id="330" r:id="rId13"/>
    <p:sldId id="322" r:id="rId14"/>
    <p:sldId id="311" r:id="rId15"/>
    <p:sldId id="327" r:id="rId16"/>
    <p:sldId id="312" r:id="rId17"/>
    <p:sldId id="323" r:id="rId18"/>
    <p:sldId id="314" r:id="rId19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folien" id="{4EFD8E54-3F8B-4F01-B2C2-16D635C4789C}">
          <p14:sldIdLst>
            <p14:sldId id="257"/>
            <p14:sldId id="315"/>
          </p14:sldIdLst>
        </p14:section>
        <p14:section name="Textfolien" id="{D3A550B7-BBC8-4A5C-A19F-E329245FCF1B}">
          <p14:sldIdLst>
            <p14:sldId id="265"/>
            <p14:sldId id="310"/>
            <p14:sldId id="303"/>
            <p14:sldId id="307"/>
            <p14:sldId id="326"/>
            <p14:sldId id="309"/>
            <p14:sldId id="330"/>
            <p14:sldId id="322"/>
            <p14:sldId id="311"/>
            <p14:sldId id="327"/>
            <p14:sldId id="312"/>
            <p14:sldId id="323"/>
            <p14:sldId id="314"/>
          </p14:sldIdLst>
        </p14:section>
        <p14:section name="Weitere Folien" id="{419CB3A0-9644-42DF-AA58-22D625BD1AF1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ber, Anna-Lena" initials="HA" lastIdx="5" clrIdx="0">
    <p:extLst>
      <p:ext uri="{19B8F6BF-5375-455C-9EA6-DF929625EA0E}">
        <p15:presenceInfo xmlns:p15="http://schemas.microsoft.com/office/powerpoint/2012/main" userId="Huber, Anna-Lena" providerId="None"/>
      </p:ext>
    </p:extLst>
  </p:cmAuthor>
  <p:cmAuthor id="2" name="Haas, Stefanie" initials="HS" lastIdx="11" clrIdx="1">
    <p:extLst>
      <p:ext uri="{19B8F6BF-5375-455C-9EA6-DF929625EA0E}">
        <p15:presenceInfo xmlns:p15="http://schemas.microsoft.com/office/powerpoint/2012/main" userId="S-1-5-21-2448351208-978649933-2325360675-86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5" autoAdjust="0"/>
    <p:restoredTop sz="80349" autoAdjust="0"/>
  </p:normalViewPr>
  <p:slideViewPr>
    <p:cSldViewPr snapToGrid="0" showGuides="1">
      <p:cViewPr varScale="1">
        <p:scale>
          <a:sx n="92" d="100"/>
          <a:sy n="92" d="100"/>
        </p:scale>
        <p:origin x="125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395"/>
    </p:cViewPr>
  </p:sorterViewPr>
  <p:notesViewPr>
    <p:cSldViewPr snapToGrid="0" showGuides="1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zv.privat\dfs\Studienqualitaet\QM\ZB\02_ABS\2024_25\auswertung\2_Rektoratsklausur\Grafiken_Zeitvergleich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zv.privat\dfs\Studienqualitaet\QM\ZB\02_ABS\2024_25\auswertung\2_Rektoratsklausur_09052025\Grafiken_Zeitvergleich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Studium</a:t>
            </a:r>
            <a:r>
              <a:rPr lang="de-DE" baseline="0"/>
              <a:t> in Regelstudienzeit abgeschlossen (in %)</a:t>
            </a:r>
            <a:endParaRPr lang="de-DE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ReStZeit!$B$64</c:f>
              <c:strCache>
                <c:ptCount val="1"/>
                <c:pt idx="0">
                  <c:v>Angaben ABS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ReStZeit!$C$62:$F$63</c:f>
              <c:strCache>
                <c:ptCount val="4"/>
                <c:pt idx="0">
                  <c:v>24/25</c:v>
                </c:pt>
                <c:pt idx="1">
                  <c:v>21/22</c:v>
                </c:pt>
                <c:pt idx="2">
                  <c:v>18/19</c:v>
                </c:pt>
                <c:pt idx="3">
                  <c:v>17/18</c:v>
                </c:pt>
              </c:strCache>
            </c:strRef>
          </c:cat>
          <c:val>
            <c:numRef>
              <c:f>ReStZeit!$C$64:$F$64</c:f>
              <c:numCache>
                <c:formatCode>General</c:formatCode>
                <c:ptCount val="4"/>
                <c:pt idx="0">
                  <c:v>35</c:v>
                </c:pt>
                <c:pt idx="1">
                  <c:v>38</c:v>
                </c:pt>
                <c:pt idx="2">
                  <c:v>41</c:v>
                </c:pt>
                <c:pt idx="3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A6-4DF7-8105-264DA9F0145E}"/>
            </c:ext>
          </c:extLst>
        </c:ser>
        <c:ser>
          <c:idx val="1"/>
          <c:order val="1"/>
          <c:tx>
            <c:strRef>
              <c:f>ReStZeit!$B$65</c:f>
              <c:strCache>
                <c:ptCount val="1"/>
                <c:pt idx="0">
                  <c:v>Angaben BI-Lehre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ReStZeit!$C$62:$F$63</c:f>
              <c:strCache>
                <c:ptCount val="4"/>
                <c:pt idx="0">
                  <c:v>24/25</c:v>
                </c:pt>
                <c:pt idx="1">
                  <c:v>21/22</c:v>
                </c:pt>
                <c:pt idx="2">
                  <c:v>18/19</c:v>
                </c:pt>
                <c:pt idx="3">
                  <c:v>17/18</c:v>
                </c:pt>
              </c:strCache>
            </c:strRef>
          </c:cat>
          <c:val>
            <c:numRef>
              <c:f>ReStZeit!$C$65:$F$65</c:f>
              <c:numCache>
                <c:formatCode>General</c:formatCode>
                <c:ptCount val="4"/>
                <c:pt idx="0">
                  <c:v>20</c:v>
                </c:pt>
                <c:pt idx="1">
                  <c:v>23</c:v>
                </c:pt>
                <c:pt idx="2">
                  <c:v>21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A6-4DF7-8105-264DA9F0145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52868368"/>
        <c:axId val="452877224"/>
      </c:barChart>
      <c:catAx>
        <c:axId val="452868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52877224"/>
        <c:crosses val="autoZero"/>
        <c:auto val="1"/>
        <c:lblAlgn val="ctr"/>
        <c:lblOffset val="100"/>
        <c:noMultiLvlLbl val="0"/>
      </c:catAx>
      <c:valAx>
        <c:axId val="452877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52868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Gründe für die Verlängerung der Studienzeit (Mehrfachauswahl in %)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ReStZeit!$C$29</c:f>
              <c:strCache>
                <c:ptCount val="1"/>
                <c:pt idx="0">
                  <c:v>Hohe Anforderungen im Studiengang</c:v>
                </c:pt>
              </c:strCache>
            </c:strRef>
          </c:tx>
          <c:spPr>
            <a:solidFill>
              <a:srgbClr val="5D6BA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ReStZeit!$D$28:$G$28</c:f>
              <c:strCache>
                <c:ptCount val="4"/>
                <c:pt idx="0">
                  <c:v>24/25</c:v>
                </c:pt>
                <c:pt idx="1">
                  <c:v>21/22</c:v>
                </c:pt>
                <c:pt idx="2">
                  <c:v>18/19</c:v>
                </c:pt>
                <c:pt idx="3">
                  <c:v>17/18</c:v>
                </c:pt>
              </c:strCache>
            </c:strRef>
          </c:cat>
          <c:val>
            <c:numRef>
              <c:f>ReStZeit!$D$29:$G$29</c:f>
              <c:numCache>
                <c:formatCode>General</c:formatCode>
                <c:ptCount val="4"/>
                <c:pt idx="0">
                  <c:v>29</c:v>
                </c:pt>
                <c:pt idx="1">
                  <c:v>25</c:v>
                </c:pt>
                <c:pt idx="2">
                  <c:v>18</c:v>
                </c:pt>
                <c:pt idx="3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10-4777-BFB1-F77E50A7DC80}"/>
            </c:ext>
          </c:extLst>
        </c:ser>
        <c:ser>
          <c:idx val="1"/>
          <c:order val="1"/>
          <c:tx>
            <c:strRef>
              <c:f>ReStZeit!$C$30</c:f>
              <c:strCache>
                <c:ptCount val="1"/>
                <c:pt idx="0">
                  <c:v>Abschluss in der Regelstudienzeit war mir nicht wichtig</c:v>
                </c:pt>
              </c:strCache>
            </c:strRef>
          </c:tx>
          <c:spPr>
            <a:solidFill>
              <a:srgbClr val="F7CE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ReStZeit!$D$28:$G$28</c:f>
              <c:strCache>
                <c:ptCount val="4"/>
                <c:pt idx="0">
                  <c:v>24/25</c:v>
                </c:pt>
                <c:pt idx="1">
                  <c:v>21/22</c:v>
                </c:pt>
                <c:pt idx="2">
                  <c:v>18/19</c:v>
                </c:pt>
                <c:pt idx="3">
                  <c:v>17/18</c:v>
                </c:pt>
              </c:strCache>
            </c:strRef>
          </c:cat>
          <c:val>
            <c:numRef>
              <c:f>ReStZeit!$D$30:$G$30</c:f>
              <c:numCache>
                <c:formatCode>General</c:formatCode>
                <c:ptCount val="4"/>
                <c:pt idx="0">
                  <c:v>44</c:v>
                </c:pt>
                <c:pt idx="1">
                  <c:v>47</c:v>
                </c:pt>
                <c:pt idx="2">
                  <c:v>39</c:v>
                </c:pt>
                <c:pt idx="3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10-4777-BFB1-F77E50A7DC80}"/>
            </c:ext>
          </c:extLst>
        </c:ser>
        <c:ser>
          <c:idx val="2"/>
          <c:order val="2"/>
          <c:tx>
            <c:strRef>
              <c:f>ReStZeit!$C$31</c:f>
              <c:strCache>
                <c:ptCount val="1"/>
                <c:pt idx="0">
                  <c:v>Auslandsaufenthalt(e)</c:v>
                </c:pt>
              </c:strCache>
            </c:strRef>
          </c:tx>
          <c:spPr>
            <a:solidFill>
              <a:srgbClr val="A5895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ReStZeit!$D$28:$G$28</c:f>
              <c:strCache>
                <c:ptCount val="4"/>
                <c:pt idx="0">
                  <c:v>24/25</c:v>
                </c:pt>
                <c:pt idx="1">
                  <c:v>21/22</c:v>
                </c:pt>
                <c:pt idx="2">
                  <c:v>18/19</c:v>
                </c:pt>
                <c:pt idx="3">
                  <c:v>17/18</c:v>
                </c:pt>
              </c:strCache>
            </c:strRef>
          </c:cat>
          <c:val>
            <c:numRef>
              <c:f>ReStZeit!$D$31:$G$31</c:f>
              <c:numCache>
                <c:formatCode>General</c:formatCode>
                <c:ptCount val="4"/>
                <c:pt idx="0">
                  <c:v>23</c:v>
                </c:pt>
                <c:pt idx="1">
                  <c:v>31</c:v>
                </c:pt>
                <c:pt idx="2">
                  <c:v>31</c:v>
                </c:pt>
                <c:pt idx="3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210-4777-BFB1-F77E50A7DC80}"/>
            </c:ext>
          </c:extLst>
        </c:ser>
        <c:ser>
          <c:idx val="3"/>
          <c:order val="3"/>
          <c:tx>
            <c:strRef>
              <c:f>ReStZeit!$C$32</c:f>
              <c:strCache>
                <c:ptCount val="1"/>
                <c:pt idx="0">
                  <c:v>Corona-Pandemie</c:v>
                </c:pt>
              </c:strCache>
            </c:strRef>
          </c:tx>
          <c:spPr>
            <a:solidFill>
              <a:srgbClr val="FFED8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ReStZeit!$D$28:$G$28</c:f>
              <c:strCache>
                <c:ptCount val="4"/>
                <c:pt idx="0">
                  <c:v>24/25</c:v>
                </c:pt>
                <c:pt idx="1">
                  <c:v>21/22</c:v>
                </c:pt>
                <c:pt idx="2">
                  <c:v>18/19</c:v>
                </c:pt>
                <c:pt idx="3">
                  <c:v>17/18</c:v>
                </c:pt>
              </c:strCache>
            </c:strRef>
          </c:cat>
          <c:val>
            <c:numRef>
              <c:f>ReStZeit!$D$32:$G$32</c:f>
              <c:numCache>
                <c:formatCode>General</c:formatCode>
                <c:ptCount val="4"/>
                <c:pt idx="0">
                  <c:v>52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210-4777-BFB1-F77E50A7DC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8571368"/>
        <c:axId val="338571696"/>
      </c:barChart>
      <c:catAx>
        <c:axId val="338571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8571696"/>
        <c:crosses val="autoZero"/>
        <c:auto val="1"/>
        <c:lblAlgn val="ctr"/>
        <c:lblOffset val="100"/>
        <c:noMultiLvlLbl val="0"/>
      </c:catAx>
      <c:valAx>
        <c:axId val="338571696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38571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6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E87B4-397C-4D7D-94FC-7598DF47218C}" type="datetimeFigureOut">
              <a:rPr lang="de-DE" smtClean="0"/>
              <a:t>19.05.2025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3" y="943009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6" y="943009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8994E-708B-4B2D-9EBA-361257142F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24486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6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6E39EA-C797-4066-AF6C-531B6DC49CC5}" type="datetimeFigureOut">
              <a:rPr lang="de-DE" smtClean="0"/>
              <a:t>19.05.2025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3" y="943009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6" y="943009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8135D-654E-4844-B1C6-048AD5F43A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1734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2" pos="2141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90049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72383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0734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9311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>
              <a:sym typeface="Wingdings" panose="05000000000000000000" pitchFamily="2" charset="2"/>
            </a:endParaRP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918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65117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9849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652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FCEC26-D181-4CB4-B665-D6D96AE6AE5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1619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9326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570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7424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30859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8219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5846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Siegel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 bwMode="white">
          <a:xfrm>
            <a:off x="442913" y="1881188"/>
            <a:ext cx="113411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white">
          <a:xfrm>
            <a:off x="442913" y="3429000"/>
            <a:ext cx="11341100" cy="972000"/>
          </a:xfrm>
          <a:noFill/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white">
          <a:xfrm>
            <a:off x="442913" y="4848906"/>
            <a:ext cx="8532812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74" b="9180"/>
          <a:stretch/>
        </p:blipFill>
        <p:spPr>
          <a:xfrm>
            <a:off x="6115050" y="377825"/>
            <a:ext cx="6076950" cy="648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7100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orient="horz" pos="1185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1" orient="horz" pos="413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Grafik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7E1EDD9-4925-1F24-10E5-D3A9F49FA0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12012" y="0"/>
            <a:ext cx="4979987" cy="6858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64800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7FE1C6C9-F1BB-1FEC-A71A-7BC8342707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881188"/>
            <a:ext cx="6481762" cy="431958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FC904A4-AB75-5077-13AC-7D4D63543C3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91CD8F6-A976-00D9-FD39-3B1193F8C82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8ED63FB-F266-5C37-65E3-D855BCC3938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32859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4543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4362">
          <p15:clr>
            <a:srgbClr val="FBAE40"/>
          </p15:clr>
        </p15:guide>
        <p15:guide id="6" pos="279">
          <p15:clr>
            <a:srgbClr val="FBAE40"/>
          </p15:clr>
        </p15:guide>
        <p15:guide id="7" orient="horz" pos="232">
          <p15:clr>
            <a:srgbClr val="FBAE40"/>
          </p15:clr>
        </p15:guide>
        <p15:guide id="8" orient="horz" pos="390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Grafik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7E1EDD9-4925-1F24-10E5-D3A9F49FA0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979987" cy="6858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838" y="368300"/>
            <a:ext cx="64800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98D399DE-B716-1EC9-0CEA-9D72833AB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03838" y="1881188"/>
            <a:ext cx="6481762" cy="431958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70EF002-783F-D573-B7E6-6615AB34F8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32467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3341">
          <p15:clr>
            <a:srgbClr val="FBAE40"/>
          </p15:clr>
        </p15:guide>
        <p15:guide id="5" orient="horz" pos="1185">
          <p15:clr>
            <a:srgbClr val="FBAE40"/>
          </p15:clr>
        </p15:guide>
        <p15:guide id="6" pos="7423">
          <p15:clr>
            <a:srgbClr val="FBAE40"/>
          </p15:clr>
        </p15:guide>
        <p15:guide id="7" orient="horz" pos="232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5400000" cy="431958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abellenplatzhalter 3">
            <a:extLst>
              <a:ext uri="{FF2B5EF4-FFF2-40B4-BE49-F238E27FC236}">
                <a16:creationId xmlns:a16="http://schemas.microsoft.com/office/drawing/2014/main" id="{48C92948-6704-93C1-2A4D-949D9BBEF96E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383338" y="1881188"/>
            <a:ext cx="5400675" cy="4319587"/>
          </a:xfrm>
        </p:spPr>
        <p:txBody>
          <a:bodyPr/>
          <a:lstStyle/>
          <a:p>
            <a:r>
              <a:rPr lang="de-DE" smtClean="0"/>
              <a:t>Tabelle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9600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abellenplatzhalter 3">
            <a:extLst>
              <a:ext uri="{FF2B5EF4-FFF2-40B4-BE49-F238E27FC236}">
                <a16:creationId xmlns:a16="http://schemas.microsoft.com/office/drawing/2014/main" id="{1DE7A30A-44AD-A30B-7DB6-30E65FFDC77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 smtClean="0"/>
              <a:t>Tabelle durch Klicken auf Symbol hinzufügen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4509872-0E94-2A47-6867-88F8F59576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15341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rtArt-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SmartArt-Platzhalter 4">
            <a:extLst>
              <a:ext uri="{FF2B5EF4-FFF2-40B4-BE49-F238E27FC236}">
                <a16:creationId xmlns:a16="http://schemas.microsoft.com/office/drawing/2014/main" id="{857443B4-450E-4531-16B0-F56D501177E6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 smtClean="0"/>
              <a:t>Klicken Sie auf das Symbol, um die SmartArt-Grafik hinzuzufügen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52D4E16-F7A9-7731-E707-B6D9EACD45F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379289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5400000" cy="431958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069BC955-65F2-1CC2-C1EC-8AC25932A0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83337" y="1881189"/>
            <a:ext cx="5400675" cy="4319586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14923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069BC955-65F2-1CC2-C1EC-8AC25932A0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83337" y="1881189"/>
            <a:ext cx="5400675" cy="4319586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  <p:sp>
        <p:nvSpPr>
          <p:cNvPr id="3" name="Diagrammplatzhalter 4">
            <a:extLst>
              <a:ext uri="{FF2B5EF4-FFF2-40B4-BE49-F238E27FC236}">
                <a16:creationId xmlns:a16="http://schemas.microsoft.com/office/drawing/2014/main" id="{9825D48E-9B5A-7324-51C8-CCE3F77DFF7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2913" y="1881189"/>
            <a:ext cx="5400675" cy="4319586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01718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Diagrammplatzhalter 9">
            <a:extLst>
              <a:ext uri="{FF2B5EF4-FFF2-40B4-BE49-F238E27FC236}">
                <a16:creationId xmlns:a16="http://schemas.microsoft.com/office/drawing/2014/main" id="{BA090DC4-B5CE-1475-95F0-060F40615706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7911CA5-9BAE-ABC4-8833-FD3A9ED6184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84996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Diagrammplatzhalter 4">
            <a:extLst>
              <a:ext uri="{FF2B5EF4-FFF2-40B4-BE49-F238E27FC236}">
                <a16:creationId xmlns:a16="http://schemas.microsoft.com/office/drawing/2014/main" id="{9825D48E-9B5A-7324-51C8-CCE3F77DFF7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2913" y="1881189"/>
            <a:ext cx="5400675" cy="4319586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B878F67D-8A5E-8719-9EAD-817E3BD5D58A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6383338" y="1881188"/>
            <a:ext cx="5400675" cy="4319587"/>
          </a:xfrm>
        </p:spPr>
        <p:txBody>
          <a:bodyPr/>
          <a:lstStyle/>
          <a:p>
            <a:r>
              <a:rPr lang="de-DE" smtClean="0"/>
              <a:t>Tabelle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51632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afik -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B29243D-F0F4-C387-9878-4F6B9CCCA5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0F8B47-AB4B-D5CF-9E17-FEC86D3D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41BBE-4DA8-F563-0B31-0687A0BB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646BD-B5B7-07D4-6124-846ED934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Wortmarke">
            <a:extLst>
              <a:ext uri="{FF2B5EF4-FFF2-40B4-BE49-F238E27FC236}">
                <a16:creationId xmlns:a16="http://schemas.microsoft.com/office/drawing/2014/main" id="{7C06B58E-8151-74FB-9F85-B78E89241F1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8289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Fremdlogo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D87EEEFF-F197-DA39-3007-CE63560C18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928" b="9167"/>
          <a:stretch/>
        </p:blipFill>
        <p:spPr>
          <a:xfrm>
            <a:off x="4694400" y="378000"/>
            <a:ext cx="4287675" cy="6484354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8100000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1B2E311-891A-6139-1517-C0FB65EECF1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 bwMode="black">
          <a:xfrm>
            <a:off x="8975725" y="0"/>
            <a:ext cx="3216275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881188"/>
            <a:ext cx="81000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81000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EB8D6A9-31C7-629A-4A9B-016730CD72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white">
          <a:xfrm>
            <a:off x="9299575" y="838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0" name="Bildplatzhalter 8" descr="Fremdlogo 2">
            <a:extLst>
              <a:ext uri="{FF2B5EF4-FFF2-40B4-BE49-F238E27FC236}">
                <a16:creationId xmlns:a16="http://schemas.microsoft.com/office/drawing/2014/main" id="{8ACB8E74-7671-A519-DDB5-63BF9E52DA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white">
          <a:xfrm>
            <a:off x="9299575" y="2044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1" name="Bildplatzhalter 8" descr="Fremdlogo 3">
            <a:extLst>
              <a:ext uri="{FF2B5EF4-FFF2-40B4-BE49-F238E27FC236}">
                <a16:creationId xmlns:a16="http://schemas.microsoft.com/office/drawing/2014/main" id="{AB46DBD7-F20A-3546-6D58-CF03E2F902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white">
          <a:xfrm>
            <a:off x="9299575" y="3250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2" name="Bildplatzhalter 8" descr="Fremdlogo 4">
            <a:extLst>
              <a:ext uri="{FF2B5EF4-FFF2-40B4-BE49-F238E27FC236}">
                <a16:creationId xmlns:a16="http://schemas.microsoft.com/office/drawing/2014/main" id="{BBFB484B-BF8E-D0CE-E5B0-DAEC5F81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white">
          <a:xfrm>
            <a:off x="9299575" y="4456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5" name="Textplatzhalter 14" descr="Fremdlogo 1">
            <a:extLst>
              <a:ext uri="{FF2B5EF4-FFF2-40B4-BE49-F238E27FC236}">
                <a16:creationId xmlns:a16="http://schemas.microsoft.com/office/drawing/2014/main" id="{7123E8E8-BC97-5DA7-DA4A-FFC2BDD84D6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white">
          <a:xfrm>
            <a:off x="9299574" y="368300"/>
            <a:ext cx="2557463" cy="2984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0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2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8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Bildplatzhalter 8" descr="Fremdlogo 4">
            <a:extLst>
              <a:ext uri="{FF2B5EF4-FFF2-40B4-BE49-F238E27FC236}">
                <a16:creationId xmlns:a16="http://schemas.microsoft.com/office/drawing/2014/main" id="{6259E0E4-F492-F013-D3DD-30D1AD8D76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white">
          <a:xfrm>
            <a:off x="9299575" y="5661138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187097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5858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185">
          <p15:clr>
            <a:srgbClr val="FBAE40"/>
          </p15:clr>
        </p15:guide>
        <p15:guide id="7" pos="279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2" orient="horz" pos="4133">
          <p15:clr>
            <a:srgbClr val="FBAE40"/>
          </p15:clr>
        </p15:guide>
        <p15:guide id="13" pos="5382">
          <p15:clr>
            <a:srgbClr val="FBAE40"/>
          </p15:clr>
        </p15:guide>
        <p15:guide id="14" pos="7469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fik und eine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ADC51BD-7435-2059-EE97-80FAC770A6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51200" y="1881187"/>
            <a:ext cx="8940800" cy="4976813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2520000" cy="4319586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accent1"/>
                </a:solidFill>
              </a:defRPr>
            </a:lvl1pPr>
            <a:lvl2pPr marL="32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2pPr>
            <a:lvl3pPr marL="68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3pPr>
            <a:lvl4pPr marL="104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4pPr>
            <a:lvl5pPr marL="140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5712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" orient="horz" pos="1185">
          <p15:clr>
            <a:srgbClr val="FBAE40"/>
          </p15:clr>
        </p15:guide>
        <p15:guide id="5" pos="7423">
          <p15:clr>
            <a:srgbClr val="FBAE40"/>
          </p15:clr>
        </p15:guide>
        <p15:guide id="6" pos="279">
          <p15:clr>
            <a:srgbClr val="FBAE40"/>
          </p15:clr>
        </p15:guide>
        <p15:guide id="7" orient="horz" pos="1071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C15097B-8F8C-825A-0A9F-94BB153CF1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913" y="1881188"/>
            <a:ext cx="5581650" cy="360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A9900D-FD67-D411-B884-7BCDDCC476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7437" y="1881187"/>
            <a:ext cx="5616575" cy="360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81E82B0-867C-907D-ADD7-43B470EE85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2913" y="5589588"/>
            <a:ext cx="5581649" cy="6111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12D0081E-DB70-D166-1EEC-CFE0F328F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67438" y="5589588"/>
            <a:ext cx="5616575" cy="6111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693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85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795">
          <p15:clr>
            <a:srgbClr val="FBAE40"/>
          </p15:clr>
        </p15:guide>
        <p15:guide id="6" orient="horz" pos="3453">
          <p15:clr>
            <a:srgbClr val="FBAE40"/>
          </p15:clr>
        </p15:guide>
        <p15:guide id="7" orient="horz" pos="3521">
          <p15:clr>
            <a:srgbClr val="FBAE40"/>
          </p15:clr>
        </p15:guide>
        <p15:guide id="8" pos="279">
          <p15:clr>
            <a:srgbClr val="FBAE40"/>
          </p15:clr>
        </p15:guide>
        <p15:guide id="9" pos="7423">
          <p15:clr>
            <a:srgbClr val="FBAE40"/>
          </p15:clr>
        </p15:guide>
        <p15:guide id="10" orient="horz" pos="1071">
          <p15:clr>
            <a:srgbClr val="FBAE40"/>
          </p15:clr>
        </p15:guide>
        <p15:guide id="11" orient="horz" pos="232">
          <p15:clr>
            <a:srgbClr val="FBAE40"/>
          </p15:clr>
        </p15:guide>
        <p15:guide id="12" orient="horz" pos="3906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Grafiken und eine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C15097B-8F8C-825A-0A9F-94BB153CF1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913" y="1881187"/>
            <a:ext cx="3708400" cy="216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12D0081E-DB70-D166-1EEC-CFE0F328F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76013" y="4149725"/>
            <a:ext cx="3708000" cy="215899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DC8F4D54-8DB0-9635-10BB-D040C57C4B1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2913" y="4148725"/>
            <a:ext cx="3708400" cy="216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0517DC33-DBAA-AA58-9585-7330EACA09A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59263" y="1881188"/>
            <a:ext cx="3708400" cy="216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D533C014-ECD9-15AE-BCAD-D2EB6839095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3" y="1881188"/>
            <a:ext cx="3708400" cy="216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89D8A52B-DEC8-0A30-7A38-0F17A75EE1E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259263" y="4148725"/>
            <a:ext cx="3708400" cy="216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2070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019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2615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orient="horz" pos="2546">
          <p15:clr>
            <a:srgbClr val="FBAE40"/>
          </p15:clr>
        </p15:guide>
        <p15:guide id="9" orient="horz" pos="2614">
          <p15:clr>
            <a:srgbClr val="FBAE40"/>
          </p15:clr>
        </p15:guide>
        <p15:guide id="10" pos="2683">
          <p15:clr>
            <a:srgbClr val="FBAE40"/>
          </p15:clr>
        </p15:guide>
        <p15:guide id="11" pos="5087">
          <p15:clr>
            <a:srgbClr val="FBAE40"/>
          </p15:clr>
        </p15:guide>
        <p15:guide id="12" pos="279">
          <p15:clr>
            <a:srgbClr val="FBAE40"/>
          </p15:clr>
        </p15:guide>
        <p15:guide id="13" pos="7423">
          <p15:clr>
            <a:srgbClr val="FBAE40"/>
          </p15:clr>
        </p15:guide>
        <p15:guide id="14" orient="horz" pos="232">
          <p15:clr>
            <a:srgbClr val="FBAE40"/>
          </p15:clr>
        </p15:guide>
        <p15:guide id="15" orient="horz" pos="107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016B-CBE9-B1E9-25DB-1AD41666F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D6E23B1-88A0-B39B-7F81-21D83D7B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07299F2-2C01-EE77-79E2-17A5852D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8946862-EB57-BF1F-4116-DA29E1D2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56106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orient="horz" pos="107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0F8B47-AB4B-D5CF-9E17-FEC86D3D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41BBE-4DA8-F563-0B31-0687A0BB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646BD-B5B7-07D4-6124-846ED934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70587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lussfolie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016B-CBE9-B1E9-25DB-1AD41666F1E4}"/>
              </a:ext>
            </a:extLst>
          </p:cNvPr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D6E23B1-88A0-B39B-7F81-21D83D7B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07299F2-2C01-EE77-79E2-17A5852D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C260B29-097F-47E0-6EBA-206D145531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white">
          <a:xfrm>
            <a:off x="442913" y="3429000"/>
            <a:ext cx="5581650" cy="27717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1pPr>
            <a:lvl2pPr marL="32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2pPr>
            <a:lvl3pPr marL="68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3pPr>
            <a:lvl4pPr marL="104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4pPr>
            <a:lvl5pPr marL="140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BFCEBEB3-9CF9-38E2-5212-791077F418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white">
          <a:xfrm>
            <a:off x="6167438" y="3429000"/>
            <a:ext cx="5616575" cy="27717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1pPr>
            <a:lvl2pPr marL="32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2pPr>
            <a:lvl3pPr marL="68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3pPr>
            <a:lvl4pPr marL="104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4pPr>
            <a:lvl5pPr marL="140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2C85225-AD3C-2985-F8E1-A2FFCF318A9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3096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orient="horz" pos="1071">
          <p15:clr>
            <a:srgbClr val="FBAE40"/>
          </p15:clr>
        </p15:guide>
        <p15:guide id="5" pos="3795">
          <p15:clr>
            <a:srgbClr val="FBAE40"/>
          </p15:clr>
        </p15:guide>
        <p15:guide id="6" pos="3885">
          <p15:clr>
            <a:srgbClr val="FBAE40"/>
          </p15:clr>
        </p15:guide>
        <p15:guide id="7" orient="horz" pos="2160">
          <p15:clr>
            <a:srgbClr val="FBAE40"/>
          </p15:clr>
        </p15:guide>
        <p15:guide id="8" orient="horz" pos="390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Sieg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94" b="9095"/>
          <a:stretch/>
        </p:blipFill>
        <p:spPr>
          <a:xfrm>
            <a:off x="6116400" y="378000"/>
            <a:ext cx="6075600" cy="648952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1881188"/>
            <a:ext cx="113411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113411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8532812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24251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orient="horz" pos="1185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1" orient="horz" pos="4133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Fremd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938" b="9228"/>
          <a:stretch/>
        </p:blipFill>
        <p:spPr>
          <a:xfrm>
            <a:off x="4694400" y="378000"/>
            <a:ext cx="4287675" cy="648000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A1B2E311-891A-6139-1517-C0FB65EECF1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rgbClr val="EBED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8100000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881188"/>
            <a:ext cx="81000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81000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EB8D6A9-31C7-629A-4A9B-016730CD72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99575" y="838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8" descr="Fremdlogo 2">
            <a:extLst>
              <a:ext uri="{FF2B5EF4-FFF2-40B4-BE49-F238E27FC236}">
                <a16:creationId xmlns:a16="http://schemas.microsoft.com/office/drawing/2014/main" id="{8ACB8E74-7671-A519-DDB5-63BF9E52DA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99575" y="2044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1" name="Bildplatzhalter 8" descr="Fremdlogo 3">
            <a:extLst>
              <a:ext uri="{FF2B5EF4-FFF2-40B4-BE49-F238E27FC236}">
                <a16:creationId xmlns:a16="http://schemas.microsoft.com/office/drawing/2014/main" id="{AB46DBD7-F20A-3546-6D58-CF03E2F902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99575" y="3250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Bildplatzhalter 8" descr="Fremdlogo 4">
            <a:extLst>
              <a:ext uri="{FF2B5EF4-FFF2-40B4-BE49-F238E27FC236}">
                <a16:creationId xmlns:a16="http://schemas.microsoft.com/office/drawing/2014/main" id="{BBFB484B-BF8E-D0CE-E5B0-DAEC5F81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299575" y="4456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5" name="Textplatzhalter 14" descr="Fremdlogo 1">
            <a:extLst>
              <a:ext uri="{FF2B5EF4-FFF2-40B4-BE49-F238E27FC236}">
                <a16:creationId xmlns:a16="http://schemas.microsoft.com/office/drawing/2014/main" id="{7123E8E8-BC97-5DA7-DA4A-FFC2BDD84D6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299574" y="368300"/>
            <a:ext cx="2557463" cy="2984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0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2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8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Bildplatzhalter 8" descr="Fremdlogo 4">
            <a:extLst>
              <a:ext uri="{FF2B5EF4-FFF2-40B4-BE49-F238E27FC236}">
                <a16:creationId xmlns:a16="http://schemas.microsoft.com/office/drawing/2014/main" id="{AB5F9309-A00E-AA12-16E8-AB47264A146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white">
          <a:xfrm>
            <a:off x="9299575" y="5661138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10141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5858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185">
          <p15:clr>
            <a:srgbClr val="FBAE40"/>
          </p15:clr>
        </p15:guide>
        <p15:guide id="7" pos="279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2" orient="horz" pos="4133">
          <p15:clr>
            <a:srgbClr val="FBAE40"/>
          </p15:clr>
        </p15:guide>
        <p15:guide id="13" pos="5382">
          <p15:clr>
            <a:srgbClr val="FBAE40"/>
          </p15:clr>
        </p15:guide>
        <p15:guide id="14" pos="7469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BBFB484B-BF8E-D0CE-E5B0-DAEC5F81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6800" y="8546"/>
            <a:ext cx="49752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6300000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881188"/>
            <a:ext cx="63000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63000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72848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4543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185">
          <p15:clr>
            <a:srgbClr val="FBAE40"/>
          </p15:clr>
        </p15:guide>
        <p15:guide id="7" pos="279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1" orient="horz" pos="4133">
          <p15:clr>
            <a:srgbClr val="FBAE40"/>
          </p15:clr>
        </p15:guide>
        <p15:guide id="12" pos="4248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22DFAC7-A0DA-57B4-1A4E-570797EC71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1881188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6A693DD3-DFBA-AF7E-DE27-B3BD7C50E6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6225495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CA7B009-98CE-F711-86B1-0FBDC39FD4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4" y="1881188"/>
            <a:ext cx="11341099" cy="4319587"/>
          </a:xfrm>
        </p:spPr>
        <p:txBody>
          <a:bodyPr tIns="108000"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C1B69BD-7D5E-0F33-3AA4-35A1FB4D54C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00693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Grafi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6300000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881188"/>
            <a:ext cx="63000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63000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BBFB484B-BF8E-D0CE-E5B0-DAEC5F81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6800" y="0"/>
            <a:ext cx="49752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5250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543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185">
          <p15:clr>
            <a:srgbClr val="FBAE40"/>
          </p15:clr>
        </p15:guide>
        <p15:guide id="7" pos="279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1" orient="horz" pos="4133">
          <p15:clr>
            <a:srgbClr val="FBAE40"/>
          </p15:clr>
        </p15:guide>
        <p15:guide id="12" pos="4248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22DFAC7-A0DA-57B4-1A4E-570797EC71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1881188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6A693DD3-DFBA-AF7E-DE27-B3BD7C50E6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6232752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4364C52-98A1-B1BF-95F1-E63754CB0E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1881188"/>
            <a:ext cx="11341099" cy="4319587"/>
          </a:xfrm>
        </p:spPr>
        <p:txBody>
          <a:bodyPr tIns="108000" numCol="2" spcCol="360000"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C8908A9-0F9F-ADE1-721F-DE9D5B086B9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415559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1071">
          <p15:clr>
            <a:srgbClr val="FBAE40"/>
          </p15:clr>
        </p15:guide>
        <p15:guide id="6" orient="horz" pos="232">
          <p15:clr>
            <a:srgbClr val="FBAE40"/>
          </p15:clr>
        </p15:guide>
        <p15:guide id="7" orient="horz" pos="3929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apitel-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60" b="9228"/>
          <a:stretch/>
        </p:blipFill>
        <p:spPr>
          <a:xfrm>
            <a:off x="6116400" y="378000"/>
            <a:ext cx="6085125" cy="648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C2D3F0E-4D48-B8EA-224A-465A8DFA4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1882800"/>
            <a:ext cx="11340000" cy="1440000"/>
          </a:xfrm>
        </p:spPr>
        <p:txBody>
          <a:bodyPr anchor="t" anchorCtr="0"/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160AD8-DE9A-9AAD-4D0F-7EA0D5074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3430800"/>
            <a:ext cx="11340000" cy="972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1AACC7D-9991-7ED0-3156-F96650622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97C3C8C-FBE5-D668-6000-A0936F26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C87C94C-59AE-DD77-EDD5-E2040DC3A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33543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092">
          <p15:clr>
            <a:srgbClr val="FBAE40"/>
          </p15:clr>
        </p15:guide>
        <p15:guide id="6" orient="horz" pos="2772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42F62DA-C002-970B-9E7C-014D632FB9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88AF623-594D-7EA5-A405-8FC98AB7A92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845554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8"/>
            <a:ext cx="5400000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92B357CC-9A14-1036-8164-DB548FF834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84013" y="1881189"/>
            <a:ext cx="5400000" cy="43195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92178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232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F4A7C4-025F-8CB7-8150-07678C965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4" y="365125"/>
            <a:ext cx="113411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97C0F3-9E07-288D-D732-8748F4B62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881188"/>
            <a:ext cx="5400675" cy="6477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A95515-7113-4A8A-DBB8-3B5D0E9D3D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3338" y="1881188"/>
            <a:ext cx="5400975" cy="6477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1A9D2A0A-3FAF-C915-DBA8-85CB745E1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5E0BC3A5-4C44-AD2E-7EA1-764592E8D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16071D5-87AC-52B7-7B68-30FBE98B8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50BAB8F2-A7BB-5C78-DC67-56B395ED68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2528888"/>
            <a:ext cx="5400000" cy="36718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2A0034E0-4B18-95C8-1C2F-94E8909043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83338" y="2528888"/>
            <a:ext cx="5400000" cy="367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25998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68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orient="horz" pos="1593">
          <p15:clr>
            <a:srgbClr val="FBAE40"/>
          </p15:clr>
        </p15:guide>
        <p15:guide id="6" pos="4021">
          <p15:clr>
            <a:srgbClr val="FBAE40"/>
          </p15:clr>
        </p15:guide>
        <p15:guide id="7" pos="279">
          <p15:clr>
            <a:srgbClr val="FBAE40"/>
          </p15:clr>
        </p15:guide>
        <p15:guide id="8" pos="7423">
          <p15:clr>
            <a:srgbClr val="FBAE40"/>
          </p15:clr>
        </p15:guide>
        <p15:guide id="9" orient="horz" pos="232">
          <p15:clr>
            <a:srgbClr val="FBAE40"/>
          </p15:clr>
        </p15:guide>
        <p15:guide id="10" orient="horz" pos="1071">
          <p15:clr>
            <a:srgbClr val="FBAE40"/>
          </p15:clr>
        </p15:guide>
        <p15:guide id="11" orient="horz" pos="390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Grafik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7E1EDD9-4925-1F24-10E5-D3A9F49FA0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12012" y="0"/>
            <a:ext cx="4979987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64800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7FE1C6C9-F1BB-1FEC-A71A-7BC8342707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881188"/>
            <a:ext cx="6481762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7FBAD93-250B-598A-7686-84F8A0BA2C1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31857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4543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4362">
          <p15:clr>
            <a:srgbClr val="FBAE40"/>
          </p15:clr>
        </p15:guide>
        <p15:guide id="6" pos="279">
          <p15:clr>
            <a:srgbClr val="FBAE40"/>
          </p15:clr>
        </p15:guide>
        <p15:guide id="7" orient="horz" pos="232">
          <p15:clr>
            <a:srgbClr val="FBAE40"/>
          </p15:clr>
        </p15:guide>
        <p15:guide id="8" orient="horz" pos="3906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Grafik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7E1EDD9-4925-1F24-10E5-D3A9F49FA0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979987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838" y="368300"/>
            <a:ext cx="64800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98D399DE-B716-1EC9-0CEA-9D72833AB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03838" y="1881188"/>
            <a:ext cx="6481762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F6624FC-09FC-E0E9-E23A-218074FE1ED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45976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3341">
          <p15:clr>
            <a:srgbClr val="FBAE40"/>
          </p15:clr>
        </p15:guide>
        <p15:guide id="5" orient="horz" pos="1185">
          <p15:clr>
            <a:srgbClr val="FBAE40"/>
          </p15:clr>
        </p15:guide>
        <p15:guide id="6" pos="7423">
          <p15:clr>
            <a:srgbClr val="FBAE40"/>
          </p15:clr>
        </p15:guide>
        <p15:guide id="7" orient="horz" pos="232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5400000" cy="43195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abellenplatzhalter 3">
            <a:extLst>
              <a:ext uri="{FF2B5EF4-FFF2-40B4-BE49-F238E27FC236}">
                <a16:creationId xmlns:a16="http://schemas.microsoft.com/office/drawing/2014/main" id="{48C92948-6704-93C1-2A4D-949D9BBEF96E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383338" y="1881188"/>
            <a:ext cx="5400675" cy="4319587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0979734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abellenplatzhalter 3">
            <a:extLst>
              <a:ext uri="{FF2B5EF4-FFF2-40B4-BE49-F238E27FC236}">
                <a16:creationId xmlns:a16="http://schemas.microsoft.com/office/drawing/2014/main" id="{1DE7A30A-44AD-A30B-7DB6-30E65FFDC77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B392940-B451-7E9F-FF47-ED1CBBDBA53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919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rtArt-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SmartArt-Platzhalter 4">
            <a:extLst>
              <a:ext uri="{FF2B5EF4-FFF2-40B4-BE49-F238E27FC236}">
                <a16:creationId xmlns:a16="http://schemas.microsoft.com/office/drawing/2014/main" id="{857443B4-450E-4531-16B0-F56D501177E6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/>
              <a:t>Klicken Sie auf das Symbol, um die SmartArt-Grafik hinzuzufügen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C1353AC-C8AE-7600-6F14-CEA95CBAAD8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82992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22DFAC7-A0DA-57B4-1A4E-570797EC71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1881188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6A693DD3-DFBA-AF7E-DE27-B3BD7C50E6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6225495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CA7B009-98CE-F711-86B1-0FBDC39FD4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1881188"/>
            <a:ext cx="11341099" cy="4319587"/>
          </a:xfrm>
        </p:spPr>
        <p:txBody>
          <a:bodyPr tIns="108000"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C5D886-BEDB-F794-1053-48007966927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00F990C4-CBF5-0376-2996-1B2BCF25FB4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142E7B60-4F6C-73D4-B08F-AF65BC4EEFC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22347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5400000" cy="43195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069BC955-65F2-1CC2-C1EC-8AC25932A0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83337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7909351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069BC955-65F2-1CC2-C1EC-8AC25932A0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83337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3" name="Diagrammplatzhalter 4">
            <a:extLst>
              <a:ext uri="{FF2B5EF4-FFF2-40B4-BE49-F238E27FC236}">
                <a16:creationId xmlns:a16="http://schemas.microsoft.com/office/drawing/2014/main" id="{9825D48E-9B5A-7324-51C8-CCE3F77DFF7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2913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5037480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Diagrammplatzhalter 9">
            <a:extLst>
              <a:ext uri="{FF2B5EF4-FFF2-40B4-BE49-F238E27FC236}">
                <a16:creationId xmlns:a16="http://schemas.microsoft.com/office/drawing/2014/main" id="{BA090DC4-B5CE-1475-95F0-060F40615706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39AD401-DF83-711D-59BE-83060759E4B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236509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Diagrammplatzhalter 4">
            <a:extLst>
              <a:ext uri="{FF2B5EF4-FFF2-40B4-BE49-F238E27FC236}">
                <a16:creationId xmlns:a16="http://schemas.microsoft.com/office/drawing/2014/main" id="{9825D48E-9B5A-7324-51C8-CCE3F77DFF7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2913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B878F67D-8A5E-8719-9EAD-817E3BD5D58A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6383338" y="1881188"/>
            <a:ext cx="5400675" cy="4319587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67155624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afik -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B29243D-F0F4-C387-9878-4F6B9CCCA5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4184"/>
            <a:ext cx="121932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0F8B47-AB4B-D5CF-9E17-FEC86D3D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41BBE-4DA8-F563-0B31-0687A0BB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646BD-B5B7-07D4-6124-846ED934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Wortmarke">
            <a:extLst>
              <a:ext uri="{FF2B5EF4-FFF2-40B4-BE49-F238E27FC236}">
                <a16:creationId xmlns:a16="http://schemas.microsoft.com/office/drawing/2014/main" id="{7C06B58E-8151-74FB-9F85-B78E89241F1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1341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fik und eine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ADC51BD-7435-2059-EE97-80FAC770A6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51200" y="1881187"/>
            <a:ext cx="8940800" cy="4976813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2520000" cy="4319586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accent1"/>
                </a:solidFill>
              </a:defRPr>
            </a:lvl1pPr>
            <a:lvl2pPr marL="32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2pPr>
            <a:lvl3pPr marL="68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3pPr>
            <a:lvl4pPr marL="104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4pPr>
            <a:lvl5pPr marL="140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09959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" orient="horz" pos="1185">
          <p15:clr>
            <a:srgbClr val="FBAE40"/>
          </p15:clr>
        </p15:guide>
        <p15:guide id="5" pos="7423">
          <p15:clr>
            <a:srgbClr val="FBAE40"/>
          </p15:clr>
        </p15:guide>
        <p15:guide id="6" pos="279">
          <p15:clr>
            <a:srgbClr val="FBAE40"/>
          </p15:clr>
        </p15:guide>
        <p15:guide id="7" orient="horz" pos="1071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C15097B-8F8C-825A-0A9F-94BB153CF1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913" y="1881188"/>
            <a:ext cx="5581650" cy="360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A9900D-FD67-D411-B884-7BCDDCC476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7437" y="1881187"/>
            <a:ext cx="5616575" cy="360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81E82B0-867C-907D-ADD7-43B470EE85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2913" y="5589588"/>
            <a:ext cx="5581649" cy="6111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12D0081E-DB70-D166-1EEC-CFE0F328F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67438" y="5589588"/>
            <a:ext cx="5616575" cy="6111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91424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85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795">
          <p15:clr>
            <a:srgbClr val="FBAE40"/>
          </p15:clr>
        </p15:guide>
        <p15:guide id="6" orient="horz" pos="3453">
          <p15:clr>
            <a:srgbClr val="FBAE40"/>
          </p15:clr>
        </p15:guide>
        <p15:guide id="7" orient="horz" pos="3521">
          <p15:clr>
            <a:srgbClr val="FBAE40"/>
          </p15:clr>
        </p15:guide>
        <p15:guide id="8" pos="279">
          <p15:clr>
            <a:srgbClr val="FBAE40"/>
          </p15:clr>
        </p15:guide>
        <p15:guide id="9" pos="7423">
          <p15:clr>
            <a:srgbClr val="FBAE40"/>
          </p15:clr>
        </p15:guide>
        <p15:guide id="10" orient="horz" pos="1071">
          <p15:clr>
            <a:srgbClr val="FBAE40"/>
          </p15:clr>
        </p15:guide>
        <p15:guide id="11" orient="horz" pos="232">
          <p15:clr>
            <a:srgbClr val="FBAE40"/>
          </p15:clr>
        </p15:guide>
        <p15:guide id="12" orient="horz" pos="3906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Grafiken und eine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C15097B-8F8C-825A-0A9F-94BB153CF1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913" y="1881187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12D0081E-DB70-D166-1EEC-CFE0F328F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76013" y="4149725"/>
            <a:ext cx="3708000" cy="215899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DC8F4D54-8DB0-9635-10BB-D040C57C4B1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2913" y="4148725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0517DC33-DBAA-AA58-9585-7330EACA09A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59263" y="1881188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D533C014-ECD9-15AE-BCAD-D2EB6839095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3" y="1881188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89D8A52B-DEC8-0A30-7A38-0F17A75EE1E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259263" y="4148725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7460987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019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2615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orient="horz" pos="2546">
          <p15:clr>
            <a:srgbClr val="FBAE40"/>
          </p15:clr>
        </p15:guide>
        <p15:guide id="9" orient="horz" pos="2614">
          <p15:clr>
            <a:srgbClr val="FBAE40"/>
          </p15:clr>
        </p15:guide>
        <p15:guide id="10" pos="2683">
          <p15:clr>
            <a:srgbClr val="FBAE40"/>
          </p15:clr>
        </p15:guide>
        <p15:guide id="11" pos="5087">
          <p15:clr>
            <a:srgbClr val="FBAE40"/>
          </p15:clr>
        </p15:guide>
        <p15:guide id="12" pos="279">
          <p15:clr>
            <a:srgbClr val="FBAE40"/>
          </p15:clr>
        </p15:guide>
        <p15:guide id="13" pos="7423">
          <p15:clr>
            <a:srgbClr val="FBAE40"/>
          </p15:clr>
        </p15:guide>
        <p15:guide id="14" orient="horz" pos="232">
          <p15:clr>
            <a:srgbClr val="FBAE40"/>
          </p15:clr>
        </p15:guide>
        <p15:guide id="15" orient="horz" pos="107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016B-CBE9-B1E9-25DB-1AD41666F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D6E23B1-88A0-B39B-7F81-21D83D7B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07299F2-2C01-EE77-79E2-17A5852D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8946862-EB57-BF1F-4116-DA29E1D2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72736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orient="horz" pos="107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0F8B47-AB4B-D5CF-9E17-FEC86D3D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41BBE-4DA8-F563-0B31-0687A0BB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646BD-B5B7-07D4-6124-846ED934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82995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22DFAC7-A0DA-57B4-1A4E-570797EC71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1881188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6A693DD3-DFBA-AF7E-DE27-B3BD7C50E6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6232752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4364C52-98A1-B1BF-95F1-E63754CB0E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4" y="1881189"/>
            <a:ext cx="11341099" cy="4356099"/>
          </a:xfrm>
        </p:spPr>
        <p:txBody>
          <a:bodyPr tIns="108000" numCol="2" spcCol="360000"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67D647F-760D-E88D-6E86-3140EBEF31D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AA0A208F-1E3F-CC49-A888-405ECD950CE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0D328FC0-2742-3A64-B229-0E5FB25466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99015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1071">
          <p15:clr>
            <a:srgbClr val="FBAE40"/>
          </p15:clr>
        </p15:guide>
        <p15:guide id="6" orient="horz" pos="232">
          <p15:clr>
            <a:srgbClr val="FBAE40"/>
          </p15:clr>
        </p15:guide>
        <p15:guide id="7" orient="horz" pos="3929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lussfoli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016B-CBE9-B1E9-25DB-1AD41666F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D6E23B1-88A0-B39B-7F81-21D83D7B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07299F2-2C01-EE77-79E2-17A5852D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C260B29-097F-47E0-6EBA-206D145531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3429000"/>
            <a:ext cx="5581650" cy="27717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1pPr>
            <a:lvl2pPr marL="32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2pPr>
            <a:lvl3pPr marL="68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3pPr>
            <a:lvl4pPr marL="104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4pPr>
            <a:lvl5pPr marL="140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BFCEBEB3-9CF9-38E2-5212-791077F418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67438" y="3429000"/>
            <a:ext cx="5616575" cy="27717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1pPr>
            <a:lvl2pPr marL="32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2pPr>
            <a:lvl3pPr marL="68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3pPr>
            <a:lvl4pPr marL="104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4pPr>
            <a:lvl5pPr marL="140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67DB692-13C0-CFC2-278D-7C6CF65B945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2794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orient="horz" pos="1071">
          <p15:clr>
            <a:srgbClr val="FBAE40"/>
          </p15:clr>
        </p15:guide>
        <p15:guide id="5" pos="3795">
          <p15:clr>
            <a:srgbClr val="FBAE40"/>
          </p15:clr>
        </p15:guide>
        <p15:guide id="6" pos="3885">
          <p15:clr>
            <a:srgbClr val="FBAE40"/>
          </p15:clr>
        </p15:guide>
        <p15:guide id="7" orient="horz" pos="2160">
          <p15:clr>
            <a:srgbClr val="FBAE40"/>
          </p15:clr>
        </p15:guide>
        <p15:guide id="8" orient="horz" pos="390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apitel-Trenner">
    <p:bg bwMode="ltGray"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79" b="9167"/>
          <a:stretch/>
        </p:blipFill>
        <p:spPr>
          <a:xfrm>
            <a:off x="6116401" y="378000"/>
            <a:ext cx="6075600" cy="648435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C2D3F0E-4D48-B8EA-224A-465A8DFA4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1882800"/>
            <a:ext cx="11340000" cy="1440000"/>
          </a:xfrm>
        </p:spPr>
        <p:txBody>
          <a:bodyPr anchor="t" anchorCtr="0"/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160AD8-DE9A-9AAD-4D0F-7EA0D5074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3430800"/>
            <a:ext cx="11340000" cy="972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1AACC7D-9991-7ED0-3156-F96650622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97C3C8C-FBE5-D668-6000-A0936F26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C87C94C-59AE-DD77-EDD5-E2040DC3A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61222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092">
          <p15:clr>
            <a:srgbClr val="FBAE40"/>
          </p15:clr>
        </p15:guide>
        <p15:guide id="6" orient="horz" pos="277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42F62DA-C002-970B-9E7C-014D632FB9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F0522C-DB5B-BB39-529C-0B0E9D56C67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06D9FB6-A578-0515-5026-D184C2D754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6C68862-1019-B291-D2FE-96DF560C0D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79323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8"/>
            <a:ext cx="5400000" cy="4319587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92B357CC-9A14-1036-8164-DB548FF834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84013" y="1881189"/>
            <a:ext cx="5400000" cy="4319586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86727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232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F4A7C4-025F-8CB7-8150-07678C965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4" y="365125"/>
            <a:ext cx="113411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97C0F3-9E07-288D-D732-8748F4B62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881188"/>
            <a:ext cx="5400675" cy="6477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A95515-7113-4A8A-DBB8-3B5D0E9D3D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3338" y="1881188"/>
            <a:ext cx="5400975" cy="6477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1A9D2A0A-3FAF-C915-DBA8-85CB745E1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5E0BC3A5-4C44-AD2E-7EA1-764592E8D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16071D5-87AC-52B7-7B68-30FBE98B8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50BAB8F2-A7BB-5C78-DC67-56B395ED68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2528888"/>
            <a:ext cx="5400000" cy="3671886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2A0034E0-4B18-95C8-1C2F-94E8909043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83338" y="2528888"/>
            <a:ext cx="5400000" cy="3672000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72070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68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orient="horz" pos="1593">
          <p15:clr>
            <a:srgbClr val="FBAE40"/>
          </p15:clr>
        </p15:guide>
        <p15:guide id="6" pos="4021">
          <p15:clr>
            <a:srgbClr val="FBAE40"/>
          </p15:clr>
        </p15:guide>
        <p15:guide id="7" pos="279">
          <p15:clr>
            <a:srgbClr val="FBAE40"/>
          </p15:clr>
        </p15:guide>
        <p15:guide id="8" pos="7423">
          <p15:clr>
            <a:srgbClr val="FBAE40"/>
          </p15:clr>
        </p15:guide>
        <p15:guide id="9" orient="horz" pos="232">
          <p15:clr>
            <a:srgbClr val="FBAE40"/>
          </p15:clr>
        </p15:guide>
        <p15:guide id="10" orient="horz" pos="1071">
          <p15:clr>
            <a:srgbClr val="FBAE40"/>
          </p15:clr>
        </p15:guide>
        <p15:guide id="11" orient="horz" pos="390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sv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4B1598D-0C2F-6323-C46E-FBFFB0C3B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113411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662497-1D4C-FE3C-308D-457099AF8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3" y="1881189"/>
            <a:ext cx="113411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Siebente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7ECBDF-2C07-74E9-E61F-821A622F3A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8094" y="6462000"/>
            <a:ext cx="1440000" cy="180000"/>
          </a:xfrm>
          <a:prstGeom prst="rect">
            <a:avLst/>
          </a:prstGeom>
        </p:spPr>
        <p:txBody>
          <a:bodyPr vert="horz" lIns="36000" tIns="0" rIns="0" bIns="0" rtlCol="0" anchor="t" anchorCtr="0"/>
          <a:lstStyle>
            <a:lvl1pPr algn="l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EE1920-5881-17C3-748A-E24A23F81C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0800" y="6462000"/>
            <a:ext cx="6264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8360DC-D55D-89EB-E3E2-CCDE8F8A5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013" y="6462311"/>
            <a:ext cx="36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21CBBAB-EF00-7A8D-A9CB-F8B798CC80E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9153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  <p:sldLayoutId id="2147483731" r:id="rId18"/>
    <p:sldLayoutId id="2147483732" r:id="rId19"/>
    <p:sldLayoutId id="2147483733" r:id="rId20"/>
    <p:sldLayoutId id="2147483734" r:id="rId21"/>
    <p:sldLayoutId id="2147483735" r:id="rId22"/>
    <p:sldLayoutId id="2147483736" r:id="rId23"/>
    <p:sldLayoutId id="2147483737" r:id="rId24"/>
    <p:sldLayoutId id="2147483738" r:id="rId25"/>
  </p:sldLayoutIdLst>
  <p:hf hdr="0"/>
  <p:txStyles>
    <p:titleStyle>
      <a:lvl1pPr marL="0" indent="0" algn="l" defTabSz="914400" rtl="0" eaLnBrk="1" latinLnBrk="0" hangingPunct="1">
        <a:lnSpc>
          <a:spcPts val="3200"/>
        </a:lnSpc>
        <a:spcBef>
          <a:spcPct val="0"/>
        </a:spcBef>
        <a:buFont typeface="Arial" panose="020B0604020202020204" pitchFamily="34" charset="0"/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6000" indent="-216000" algn="l" defTabSz="914400" rtl="0" eaLnBrk="1" latinLnBrk="0" hangingPunct="1">
        <a:lnSpc>
          <a:spcPts val="28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54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90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126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162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198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6pPr>
      <a:lvl7pPr marL="234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7pPr>
      <a:lvl8pPr marL="2700000" indent="-2286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8pPr>
      <a:lvl9pPr marL="3060000" indent="-2286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4B1598D-0C2F-6323-C46E-FBFFB0C3B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113411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662497-1D4C-FE3C-308D-457099AF8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3" y="1881189"/>
            <a:ext cx="113411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Siebente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7ECBDF-2C07-74E9-E61F-821A622F3A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8094" y="6462000"/>
            <a:ext cx="1440000" cy="180000"/>
          </a:xfrm>
          <a:prstGeom prst="rect">
            <a:avLst/>
          </a:prstGeom>
        </p:spPr>
        <p:txBody>
          <a:bodyPr vert="horz" lIns="36000" tIns="0" rIns="0" bIns="0" rtlCol="0" anchor="t" anchorCtr="0"/>
          <a:lstStyle>
            <a:lvl1pPr algn="l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09.05.2025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EE1920-5881-17C3-748A-E24A23F81C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0800" y="6462000"/>
            <a:ext cx="6264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8360DC-D55D-89EB-E3E2-CCDE8F8A5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013" y="6462311"/>
            <a:ext cx="36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21CBBAB-EF00-7A8D-A9CB-F8B798CC80E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862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  <p:sldLayoutId id="2147483758" r:id="rId19"/>
    <p:sldLayoutId id="2147483759" r:id="rId20"/>
    <p:sldLayoutId id="2147483760" r:id="rId21"/>
    <p:sldLayoutId id="2147483761" r:id="rId22"/>
    <p:sldLayoutId id="2147483762" r:id="rId23"/>
    <p:sldLayoutId id="2147483763" r:id="rId24"/>
    <p:sldLayoutId id="2147483764" r:id="rId25"/>
  </p:sldLayoutIdLst>
  <p:hf hdr="0"/>
  <p:txStyles>
    <p:titleStyle>
      <a:lvl1pPr marL="0" indent="0" algn="l" defTabSz="914400" rtl="0" eaLnBrk="1" latinLnBrk="0" hangingPunct="1">
        <a:lnSpc>
          <a:spcPts val="3200"/>
        </a:lnSpc>
        <a:spcBef>
          <a:spcPct val="0"/>
        </a:spcBef>
        <a:buFont typeface="Arial" panose="020B0604020202020204" pitchFamily="34" charset="0"/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6000" indent="-216000" algn="l" defTabSz="914400" rtl="0" eaLnBrk="1" latinLnBrk="0" hangingPunct="1">
        <a:lnSpc>
          <a:spcPts val="28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54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90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126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162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198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6pPr>
      <a:lvl7pPr marL="234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7pPr>
      <a:lvl8pPr marL="2700000" indent="-2286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8pPr>
      <a:lvl9pPr marL="3060000" indent="-2286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befragungen@zv.uni-freiburg.de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5.xml"/><Relationship Id="rId4" Type="http://schemas.openxmlformats.org/officeDocument/2006/relationships/hyperlink" Target="https://ufr.link/befragunge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F616A0-0EB1-866B-44F0-86C79E9B3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1257733"/>
            <a:ext cx="11341100" cy="2142172"/>
          </a:xfrm>
        </p:spPr>
        <p:txBody>
          <a:bodyPr/>
          <a:lstStyle/>
          <a:p>
            <a:pPr algn="ctr"/>
            <a:r>
              <a:rPr lang="de-DE" sz="4400" dirty="0" smtClean="0"/>
              <a:t/>
            </a:r>
            <a:br>
              <a:rPr lang="de-DE" sz="4400" dirty="0" smtClean="0"/>
            </a:br>
            <a:r>
              <a:rPr lang="de-DE" sz="4400" dirty="0" smtClean="0"/>
              <a:t>Befragung der Absolvent*innen 2024/2025</a:t>
            </a:r>
            <a:br>
              <a:rPr lang="de-DE" sz="4400" dirty="0" smtClean="0"/>
            </a:br>
            <a:r>
              <a:rPr lang="de-DE" sz="4400" dirty="0" smtClean="0"/>
              <a:t>- ausgewählte Ergebnisse -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2F844A12-37C0-01DB-E2ED-9D80D4E44D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634345"/>
            <a:ext cx="10561060" cy="1802651"/>
          </a:xfrm>
        </p:spPr>
        <p:txBody>
          <a:bodyPr/>
          <a:lstStyle/>
          <a:p>
            <a:r>
              <a:rPr lang="de-DE" dirty="0" smtClean="0"/>
              <a:t>Anna-Lena Huber &amp; Katharina Schneijderberg</a:t>
            </a:r>
          </a:p>
          <a:p>
            <a:r>
              <a:rPr lang="de-DE" dirty="0" smtClean="0"/>
              <a:t>Bereich </a:t>
            </a:r>
            <a:r>
              <a:rPr lang="de-DE" dirty="0"/>
              <a:t>Qualitätsmanagement und Akkreditierung</a:t>
            </a:r>
          </a:p>
          <a:p>
            <a:r>
              <a:rPr lang="de-DE" dirty="0"/>
              <a:t>Abteilung Innovation und Qualität in der Lehre</a:t>
            </a:r>
          </a:p>
          <a:p>
            <a:r>
              <a:rPr lang="de-DE" dirty="0"/>
              <a:t>Geschäftsbereich Studium und Lehre</a:t>
            </a:r>
          </a:p>
          <a:p>
            <a:endParaRPr lang="de-DE" dirty="0"/>
          </a:p>
          <a:p>
            <a:r>
              <a:rPr lang="de-DE" dirty="0" smtClean="0"/>
              <a:t>Freiburg, </a:t>
            </a:r>
            <a:r>
              <a:rPr lang="de-DE" dirty="0" smtClean="0"/>
              <a:t>27. </a:t>
            </a:r>
            <a:r>
              <a:rPr lang="de-DE" dirty="0" smtClean="0"/>
              <a:t>Mai 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479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Regelstudienzeit: Auslandsaufenthalte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27.05.2025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3" y="957266"/>
            <a:ext cx="8264669" cy="345304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442913" y="4682104"/>
            <a:ext cx="103493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Über 60% geben an, dass sich das </a:t>
            </a:r>
            <a:r>
              <a:rPr lang="de-DE" sz="2000" b="1" dirty="0" smtClean="0"/>
              <a:t>Studium durch den Auslandsaufenthalt verlängert</a:t>
            </a:r>
            <a:r>
              <a:rPr lang="de-DE" sz="2000" dirty="0" smtClean="0"/>
              <a:t> hat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Ca. 20% konnten ihre Leistungen aus dem Auslandssemester </a:t>
            </a:r>
            <a:r>
              <a:rPr lang="de-DE" sz="2000" b="1" dirty="0"/>
              <a:t>nicht anrechnen</a:t>
            </a:r>
            <a:r>
              <a:rPr lang="de-DE" sz="2000" dirty="0"/>
              <a:t> </a:t>
            </a:r>
            <a:r>
              <a:rPr lang="de-DE" sz="2000" dirty="0" smtClean="0"/>
              <a:t>lassen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Über 80% bewerten die Verlängerung der Studiendauer als </a:t>
            </a:r>
            <a:r>
              <a:rPr lang="de-DE" sz="2000" b="1" dirty="0" smtClean="0"/>
              <a:t>nicht weiter störend </a:t>
            </a:r>
            <a:endParaRPr lang="de-DE" sz="2000" b="1" dirty="0"/>
          </a:p>
          <a:p>
            <a:endParaRPr lang="de-DE" sz="2000" dirty="0" smtClean="0"/>
          </a:p>
        </p:txBody>
      </p:sp>
      <p:sp>
        <p:nvSpPr>
          <p:cNvPr id="8" name="Ellipse 7"/>
          <p:cNvSpPr/>
          <p:nvPr/>
        </p:nvSpPr>
        <p:spPr>
          <a:xfrm>
            <a:off x="6993082" y="1451180"/>
            <a:ext cx="789709" cy="5299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6993082" y="2683789"/>
            <a:ext cx="789709" cy="5195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5101936" y="3579040"/>
            <a:ext cx="841664" cy="8312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1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Lehramt (</a:t>
            </a:r>
            <a:r>
              <a:rPr lang="de-DE" dirty="0" err="1" smtClean="0"/>
              <a:t>M.Ed</a:t>
            </a:r>
            <a:r>
              <a:rPr lang="de-DE" dirty="0" smtClean="0"/>
              <a:t>.)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27.05.2025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311727" y="4796231"/>
            <a:ext cx="12656128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/>
              <a:t>Fast die Hälfte der Lehramtsabsolvent*innen empfand den </a:t>
            </a:r>
            <a:r>
              <a:rPr lang="de-DE" sz="2000" b="1" dirty="0" smtClean="0"/>
              <a:t>Anteil der Fachwissenschaft</a:t>
            </a:r>
            <a:r>
              <a:rPr lang="de-DE" sz="2000" dirty="0" smtClean="0"/>
              <a:t> zu </a:t>
            </a:r>
            <a:r>
              <a:rPr lang="de-DE" sz="2000" b="1" dirty="0" smtClean="0"/>
              <a:t>hoch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/>
              <a:t>Mehr als zwei Drittel empfand den </a:t>
            </a:r>
            <a:r>
              <a:rPr lang="de-DE" sz="2000" b="1" dirty="0" smtClean="0"/>
              <a:t>Anteil der Fachdidaktik</a:t>
            </a:r>
            <a:r>
              <a:rPr lang="de-DE" sz="2000" dirty="0" smtClean="0"/>
              <a:t> zu </a:t>
            </a:r>
            <a:r>
              <a:rPr lang="de-DE" sz="2000" b="1" dirty="0" smtClean="0"/>
              <a:t>gering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/>
              <a:t>Der</a:t>
            </a:r>
            <a:r>
              <a:rPr lang="de-DE" sz="2000" b="1" dirty="0" smtClean="0"/>
              <a:t> Schulpraxisanteil</a:t>
            </a:r>
            <a:r>
              <a:rPr lang="de-DE" sz="2000" dirty="0" smtClean="0"/>
              <a:t> war für über 80% zu </a:t>
            </a:r>
            <a:r>
              <a:rPr lang="de-DE" sz="2000" b="1" dirty="0" smtClean="0"/>
              <a:t>gering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/>
              <a:t>Für knapp die Hälfte </a:t>
            </a:r>
            <a:r>
              <a:rPr lang="de-DE" sz="2000" b="1" dirty="0" smtClean="0"/>
              <a:t>bestätigten sich die Vorstellungen</a:t>
            </a:r>
            <a:r>
              <a:rPr lang="de-DE" sz="2000" dirty="0" smtClean="0"/>
              <a:t> über den Lehrer*innenberuf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6" b="56488"/>
          <a:stretch/>
        </p:blipFill>
        <p:spPr>
          <a:xfrm>
            <a:off x="442913" y="917858"/>
            <a:ext cx="8002230" cy="188135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35" r="58"/>
          <a:stretch/>
        </p:blipFill>
        <p:spPr>
          <a:xfrm>
            <a:off x="442913" y="2922904"/>
            <a:ext cx="8033403" cy="1663140"/>
          </a:xfrm>
          <a:prstGeom prst="rect">
            <a:avLst/>
          </a:prstGeom>
        </p:spPr>
      </p:pic>
      <p:sp>
        <p:nvSpPr>
          <p:cNvPr id="24" name="Ellipse 23"/>
          <p:cNvSpPr/>
          <p:nvPr/>
        </p:nvSpPr>
        <p:spPr>
          <a:xfrm>
            <a:off x="5939382" y="1105023"/>
            <a:ext cx="879008" cy="811865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/>
          <p:cNvSpPr/>
          <p:nvPr/>
        </p:nvSpPr>
        <p:spPr>
          <a:xfrm>
            <a:off x="4844117" y="1900863"/>
            <a:ext cx="879008" cy="811865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Ellipse 25"/>
          <p:cNvSpPr/>
          <p:nvPr/>
        </p:nvSpPr>
        <p:spPr>
          <a:xfrm>
            <a:off x="4844117" y="2824225"/>
            <a:ext cx="879008" cy="811865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Ellipse 26"/>
          <p:cNvSpPr/>
          <p:nvPr/>
        </p:nvSpPr>
        <p:spPr>
          <a:xfrm>
            <a:off x="4844117" y="3673974"/>
            <a:ext cx="879008" cy="811865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260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Lehramt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90760" y="1881187"/>
            <a:ext cx="11341099" cy="4319587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27.05.2025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390760" y="4450887"/>
            <a:ext cx="114440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/>
              <a:t>Fast die Hälfte (</a:t>
            </a:r>
            <a:r>
              <a:rPr lang="de-DE" sz="2000" dirty="0" err="1" smtClean="0"/>
              <a:t>M.Ed</a:t>
            </a:r>
            <a:r>
              <a:rPr lang="de-DE" sz="2000" dirty="0" smtClean="0"/>
              <a:t>.) fühlte sich </a:t>
            </a:r>
            <a:r>
              <a:rPr lang="de-DE" sz="2000" b="1" dirty="0" smtClean="0"/>
              <a:t>durch die UFR nicht gut vorbereitet auf das Referendariat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/>
              <a:t>Ca. 45% sind unzufrieden mit der </a:t>
            </a:r>
            <a:r>
              <a:rPr lang="de-DE" sz="2000" b="1" dirty="0" smtClean="0"/>
              <a:t>Kooperation der PH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>
                <a:sym typeface="Wingdings" panose="05000000000000000000" pitchFamily="2" charset="2"/>
              </a:rPr>
              <a:t>Etwa Dreiviertel der Befragten geben an, dass es hilfreich wäre, </a:t>
            </a:r>
            <a:r>
              <a:rPr lang="de-DE" sz="2000" b="1" dirty="0" smtClean="0">
                <a:sym typeface="Wingdings" panose="05000000000000000000" pitchFamily="2" charset="2"/>
              </a:rPr>
              <a:t>Masterveranstaltungen schon im Bachelor belegen</a:t>
            </a:r>
            <a:r>
              <a:rPr lang="de-DE" sz="2000" dirty="0" smtClean="0">
                <a:sym typeface="Wingdings" panose="05000000000000000000" pitchFamily="2" charset="2"/>
              </a:rPr>
              <a:t> zu können</a:t>
            </a:r>
            <a:endParaRPr lang="de-DE" sz="20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" b="75589"/>
          <a:stretch/>
        </p:blipFill>
        <p:spPr>
          <a:xfrm>
            <a:off x="442913" y="1381331"/>
            <a:ext cx="7973723" cy="897398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3" y="2396538"/>
            <a:ext cx="8276190" cy="2028571"/>
          </a:xfrm>
          <a:prstGeom prst="rect">
            <a:avLst/>
          </a:prstGeom>
        </p:spPr>
      </p:pic>
      <p:sp>
        <p:nvSpPr>
          <p:cNvPr id="22" name="Ellipse 21"/>
          <p:cNvSpPr/>
          <p:nvPr/>
        </p:nvSpPr>
        <p:spPr>
          <a:xfrm>
            <a:off x="6974254" y="3730652"/>
            <a:ext cx="444855" cy="309244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/>
          <p:cNvSpPr/>
          <p:nvPr/>
        </p:nvSpPr>
        <p:spPr>
          <a:xfrm>
            <a:off x="5991336" y="1295610"/>
            <a:ext cx="879008" cy="811865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/>
          <p:cNvSpPr/>
          <p:nvPr/>
        </p:nvSpPr>
        <p:spPr>
          <a:xfrm>
            <a:off x="5991336" y="2350951"/>
            <a:ext cx="879008" cy="811865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24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Berufsbezug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27.05.2025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3" y="1803890"/>
            <a:ext cx="7625041" cy="2341977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442912" y="4383388"/>
            <a:ext cx="10374023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/>
              <a:t>Knapp die Hälfte bewertet die </a:t>
            </a:r>
            <a:r>
              <a:rPr lang="de-DE" sz="2000" b="1" dirty="0" smtClean="0"/>
              <a:t>Unterstützung bei der Suche nach Praktikumsplätzen</a:t>
            </a:r>
            <a:r>
              <a:rPr lang="de-DE" sz="2000" dirty="0" smtClean="0"/>
              <a:t> als (sehr) </a:t>
            </a:r>
            <a:r>
              <a:rPr lang="de-DE" sz="2000" b="1" dirty="0" smtClean="0"/>
              <a:t>schlecht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smtClean="0"/>
              <a:t>Knapp die Hälfte bewertet die </a:t>
            </a:r>
            <a:r>
              <a:rPr lang="de-DE" sz="2000" b="1" dirty="0" smtClean="0"/>
              <a:t>Informationen/ Veranstaltungen</a:t>
            </a:r>
            <a:r>
              <a:rPr lang="de-DE" sz="2000" dirty="0" smtClean="0"/>
              <a:t> als (sehr) </a:t>
            </a:r>
            <a:r>
              <a:rPr lang="de-DE" sz="2000" b="1" dirty="0" smtClean="0"/>
              <a:t>schlecht</a:t>
            </a:r>
            <a:r>
              <a:rPr lang="de-DE" sz="2000" dirty="0" smtClean="0"/>
              <a:t> (sowohl durch das Fach als auch zentral)</a:t>
            </a:r>
          </a:p>
        </p:txBody>
      </p:sp>
      <p:sp>
        <p:nvSpPr>
          <p:cNvPr id="11" name="Ellipse 10"/>
          <p:cNvSpPr/>
          <p:nvPr/>
        </p:nvSpPr>
        <p:spPr>
          <a:xfrm>
            <a:off x="5637764" y="2535659"/>
            <a:ext cx="879008" cy="811865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5645467" y="3313388"/>
            <a:ext cx="879008" cy="811865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/>
          <p:cNvSpPr/>
          <p:nvPr/>
        </p:nvSpPr>
        <p:spPr>
          <a:xfrm>
            <a:off x="5645467" y="1749389"/>
            <a:ext cx="879008" cy="811865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774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Ausblick &amp; Fragen 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0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Auf </a:t>
            </a:r>
            <a:r>
              <a:rPr lang="de-DE" sz="20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zentraler Ebene</a:t>
            </a:r>
            <a:r>
              <a:rPr lang="de-DE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de-DE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Präsentation der Ergebnisse (Dekan*innen, Studiendekan*innen, SKSL, Rektorat, </a:t>
            </a:r>
            <a:r>
              <a:rPr lang="de-DE" sz="20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StuRa</a:t>
            </a:r>
            <a:r>
              <a:rPr lang="de-DE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), </a:t>
            </a:r>
            <a:r>
              <a:rPr lang="de-DE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Ergebnisse fließen in die </a:t>
            </a:r>
            <a:r>
              <a:rPr lang="de-DE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Akkreditierung</a:t>
            </a:r>
          </a:p>
          <a:p>
            <a:pPr marL="0" indent="0">
              <a:buNone/>
            </a:pPr>
            <a:endParaRPr lang="de-DE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de-DE" sz="20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Auf </a:t>
            </a:r>
            <a:r>
              <a:rPr lang="de-DE" sz="20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Fachebene</a:t>
            </a:r>
            <a:r>
              <a:rPr lang="de-DE" sz="20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de-DE" sz="2000" dirty="0" smtClean="0">
                <a:ln w="0"/>
                <a:solidFill>
                  <a:schemeClr val="tx1"/>
                </a:solidFill>
              </a:rPr>
              <a:t>Nutzung der Ergebnisse für das fakultätsinterne Monitoring </a:t>
            </a:r>
            <a:r>
              <a:rPr lang="de-DE" sz="2000" dirty="0" smtClean="0">
                <a:ln w="0"/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de-DE" sz="20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Ermutigung </a:t>
            </a:r>
            <a:r>
              <a:rPr lang="de-DE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die Ergebnisse vor dem jeweiligen fachlichen Hintergrund zu interpretieren und Maßnahmen daraus </a:t>
            </a:r>
            <a:r>
              <a:rPr lang="de-DE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abzuleiten</a:t>
            </a:r>
          </a:p>
          <a:p>
            <a:pPr marL="171450" indent="-171450" algn="ctr">
              <a:buFont typeface="Wingdings" panose="05000000000000000000" pitchFamily="2" charset="2"/>
              <a:buChar char="à"/>
            </a:pPr>
            <a:r>
              <a:rPr lang="de-DE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Wingdings" panose="05000000000000000000" pitchFamily="2" charset="2"/>
              </a:rPr>
              <a:t>Fokus auf Frage: Was/wo können wir weiterentwickeln/optimieren?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27.05.2025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9" name="Ellipse 8"/>
          <p:cNvSpPr/>
          <p:nvPr/>
        </p:nvSpPr>
        <p:spPr>
          <a:xfrm>
            <a:off x="3574473" y="5351318"/>
            <a:ext cx="3241963" cy="945573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Regelstudienzeit</a:t>
            </a:r>
            <a:endParaRPr lang="de-D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1676183" y="4789637"/>
            <a:ext cx="2826328" cy="115339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Berufsbezug</a:t>
            </a:r>
            <a:endParaRPr lang="de-D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6515100" y="4854580"/>
            <a:ext cx="3148445" cy="11092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Lehramt</a:t>
            </a:r>
            <a:endParaRPr lang="de-D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4391783" y="4787906"/>
            <a:ext cx="2234045" cy="561109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328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D413D6-CD9A-CDBC-588B-876433D92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Kontakt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E92B4B8-2C53-124B-02C0-2241607B50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27.05.2025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7CD60A2-47CB-9B57-8BB1-A410DBB63D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72D92F-76C8-D97F-E69C-D0C31F2B39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537855"/>
            <a:ext cx="6030623" cy="3439390"/>
          </a:xfrm>
        </p:spPr>
        <p:txBody>
          <a:bodyPr/>
          <a:lstStyle/>
          <a:p>
            <a:r>
              <a:rPr lang="de-DE" sz="2000" dirty="0" smtClean="0"/>
              <a:t>Anna-Lena Huber &amp; Katharina Schneijderberg</a:t>
            </a:r>
            <a:endParaRPr lang="de-DE" sz="2000" dirty="0"/>
          </a:p>
          <a:p>
            <a:pPr>
              <a:spcBef>
                <a:spcPts val="1200"/>
              </a:spcBef>
            </a:pPr>
            <a:r>
              <a:rPr lang="de-DE" sz="2000" b="1" dirty="0" smtClean="0"/>
              <a:t>Zentrale Befragungen </a:t>
            </a:r>
          </a:p>
          <a:p>
            <a:pPr>
              <a:spcBef>
                <a:spcPts val="1200"/>
              </a:spcBef>
            </a:pPr>
            <a:r>
              <a:rPr lang="de-DE" sz="2000" dirty="0" smtClean="0"/>
              <a:t>Bereich </a:t>
            </a:r>
            <a:r>
              <a:rPr lang="de-DE" sz="2000" dirty="0"/>
              <a:t>Qualitätsmanagement und Akkreditierung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Abteilung Innovation und Qualität in der Lehre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Geschäftsbereich Studium und Lehre</a:t>
            </a:r>
          </a:p>
          <a:p>
            <a:r>
              <a:rPr lang="de-DE" sz="2000" dirty="0" smtClean="0">
                <a:solidFill>
                  <a:schemeClr val="tx1">
                    <a:lumMod val="60000"/>
                    <a:lumOff val="40000"/>
                  </a:schemeClr>
                </a:solidFill>
                <a:hlinkClick r:id="rId3"/>
              </a:rPr>
              <a:t>befragungen@zv.uni-freiburg.de</a:t>
            </a:r>
            <a:endParaRPr lang="de-DE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de-DE" sz="2000" dirty="0">
                <a:solidFill>
                  <a:schemeClr val="tx1">
                    <a:lumMod val="20000"/>
                    <a:lumOff val="80000"/>
                  </a:schemeClr>
                </a:solidFill>
                <a:hlinkClick r:id="rId4"/>
              </a:rPr>
              <a:t>https://ufr.link/befragungen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27141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CA0A7C-8440-AF9A-10DD-8BC3A0F98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Eckdaten zur Befragung der Absolvent*innen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D1DE3A2-E2EF-E67A-3F7E-B3D3723E07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27.05.2025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19E91A4-DE19-DA62-621B-F5145D0426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BF0D254-6480-10BE-0818-0FE610364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2</a:t>
            </a:fld>
            <a:endParaRPr lang="de-DE" dirty="0"/>
          </a:p>
        </p:txBody>
      </p:sp>
      <p:graphicFrame>
        <p:nvGraphicFramePr>
          <p:cNvPr id="8" name="Tabellenüberschrift">
            <a:extLst>
              <a:ext uri="{FF2B5EF4-FFF2-40B4-BE49-F238E27FC236}">
                <a16:creationId xmlns:a16="http://schemas.microsoft.com/office/drawing/2014/main" id="{A4331386-3205-6125-1886-E646DBC4604B}"/>
              </a:ext>
            </a:extLst>
          </p:cNvPr>
          <p:cNvGraphicFramePr>
            <a:graphicFrameLocks noGrp="1"/>
          </p:cNvGraphicFramePr>
          <p:nvPr>
            <p:ph type="tbl" sz="quarter" idx="14"/>
            <p:extLst>
              <p:ext uri="{D42A27DB-BD31-4B8C-83A1-F6EECF244321}">
                <p14:modId xmlns:p14="http://schemas.microsoft.com/office/powerpoint/2010/main" val="2075130619"/>
              </p:ext>
            </p:extLst>
          </p:nvPr>
        </p:nvGraphicFramePr>
        <p:xfrm>
          <a:off x="442913" y="1059872"/>
          <a:ext cx="11496242" cy="5094372"/>
        </p:xfrm>
        <a:graphic>
          <a:graphicData uri="http://schemas.openxmlformats.org/drawingml/2006/table">
            <a:tbl>
              <a:tblPr firstRow="1" lastRow="1" bandRow="1"/>
              <a:tblGrid>
                <a:gridCol w="57481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48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01222">
                <a:tc>
                  <a:txBody>
                    <a:bodyPr/>
                    <a:lstStyle/>
                    <a:p>
                      <a:pPr algn="l" defTabSz="914400"/>
                      <a:r>
                        <a:rPr lang="de-DE" sz="1800" b="1" dirty="0" smtClean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Zielgruppe der Befragung</a:t>
                      </a:r>
                      <a:endParaRPr sz="1800" b="1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41921" marR="41921" marT="41921" marB="41921" anchor="ctr" horzOverflow="overflow">
                    <a:lnL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Absolvent*innen der Prüfungsjahrgänge 2021-2023 (</a:t>
                      </a:r>
                      <a:r>
                        <a:rPr lang="de-DE" sz="1800" b="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WiSe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2021/22, </a:t>
                      </a:r>
                      <a:r>
                        <a:rPr lang="de-DE" sz="1800" b="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SoSe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2022, </a:t>
                      </a:r>
                      <a:r>
                        <a:rPr lang="de-DE" sz="1800" b="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WiSe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2022/23, </a:t>
                      </a:r>
                      <a:r>
                        <a:rPr lang="de-DE" sz="1800" b="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SoSe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2023)</a:t>
                      </a:r>
                      <a:endParaRPr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41921" marR="41921" marT="41921" marB="41921" anchor="ctr" horzOverflow="overflow">
                    <a:lnL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3007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Feldphase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921" marR="41921" marT="41921" marB="41921" anchor="ctr" horzOverflow="overflow">
                    <a:lnL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November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2024 bis Januar 2025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921" marR="41921" marT="41921" marB="41921" anchor="ctr" horzOverflow="overflow">
                    <a:lnL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38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Adressqualität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921" marR="41921" marT="41921" marB="41921" anchor="ctr" horzOverflow="overflow">
                    <a:lnL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Zielgesamtheit: </a:t>
                      </a: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7587 </a:t>
                      </a:r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Absolvent*innen</a:t>
                      </a:r>
                    </a:p>
                    <a:p>
                      <a:pPr algn="l" defTabSz="914400"/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Übermittelte Adressen durch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das RZ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7073</a:t>
                      </a:r>
                    </a:p>
                    <a:p>
                      <a:pPr algn="l" defTabSz="914400"/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Bereinigte Adressmenge (Dubletten): </a:t>
                      </a:r>
                      <a:r>
                        <a:rPr lang="de-DE" sz="18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6870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l" defTabSz="914400"/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Nicht erreichbare Adressen: </a:t>
                      </a:r>
                      <a:r>
                        <a:rPr lang="de-DE" sz="1800" b="1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392</a:t>
                      </a:r>
                      <a:endParaRPr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921" marR="41921" marT="41921" marB="41921" anchor="ctr" horzOverflow="overflow">
                    <a:lnL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2834504"/>
                  </a:ext>
                </a:extLst>
              </a:tr>
              <a:tr h="7530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Grundgesamtheit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921" marR="41921" marT="41921" marB="41921" anchor="ctr" horzOverflow="overflow">
                    <a:lnL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6478 </a:t>
                      </a: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(erreichte 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Personen mit gültiger E-Mail-Adresse)</a:t>
                      </a:r>
                    </a:p>
                  </a:txBody>
                  <a:tcPr marL="41921" marR="41921" marT="41921" marB="41921" anchor="ctr" horzOverflow="overflow">
                    <a:lnL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3007">
                <a:tc>
                  <a:txBody>
                    <a:bodyPr/>
                    <a:lstStyle/>
                    <a:p>
                      <a:pPr algn="l" defTabSz="914400"/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Bereinigte</a:t>
                      </a:r>
                      <a:r>
                        <a:rPr lang="de-DE" sz="18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Rücklaufquote</a:t>
                      </a:r>
                      <a:endParaRPr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921" marR="41921" marT="41921" marB="41921" anchor="ctr" horzOverflow="overflow">
                    <a:lnL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29% </a:t>
                      </a:r>
                      <a:r>
                        <a:rPr lang="de-DE" sz="18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(1852 Befragungsteilnehmer*innen)</a:t>
                      </a:r>
                      <a:endParaRPr lang="de-DE" sz="1800" b="0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1921" marR="41921" marT="41921" marB="41921" anchor="ctr" horzOverflow="overflow">
                    <a:lnL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53007">
                <a:tc>
                  <a:txBody>
                    <a:bodyPr/>
                    <a:lstStyle/>
                    <a:p>
                      <a:pPr algn="l" defTabSz="914400"/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Fachberichte</a:t>
                      </a:r>
                      <a:endParaRPr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921" marR="41921" marT="41921" marB="41921" anchor="ctr" horzOverflow="overflow">
                    <a:lnL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Berichte</a:t>
                      </a:r>
                      <a:r>
                        <a:rPr lang="de-DE" sz="1800" b="1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auf Lehreinheitsebene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(Bedingung: n ≥ 5)</a:t>
                      </a:r>
                    </a:p>
                  </a:txBody>
                  <a:tcPr marL="41921" marR="41921" marT="41921" marB="41921" anchor="ctr" horzOverflow="overflow">
                    <a:lnL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4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5481336"/>
                  </a:ext>
                </a:extLst>
              </a:tr>
            </a:tbl>
          </a:graphicData>
        </a:graphic>
      </p:graphicFrame>
      <p:sp>
        <p:nvSpPr>
          <p:cNvPr id="6" name="Ellipse 5"/>
          <p:cNvSpPr/>
          <p:nvPr/>
        </p:nvSpPr>
        <p:spPr>
          <a:xfrm>
            <a:off x="6026727" y="4759036"/>
            <a:ext cx="737755" cy="5091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816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F19D46-138E-824E-35E9-5E9E001CE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Fragegruppen im Fragebogen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020BFA9-812B-488F-CE3C-D1014612784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27.05.2025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227F470-6441-A630-98E4-8DC236014C8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FB818BF-F0FB-867B-BC7B-4927CE4EE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DB1810-0652-7EA0-AF21-FBE539E071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5135" y="1690689"/>
            <a:ext cx="5400000" cy="4319587"/>
          </a:xfrm>
        </p:spPr>
        <p:txBody>
          <a:bodyPr/>
          <a:lstStyle/>
          <a:p>
            <a:pPr marL="400050" indent="-400050">
              <a:buFont typeface="+mj-lt"/>
              <a:buAutoNum type="arabicPeriod"/>
            </a:pPr>
            <a:r>
              <a:rPr lang="de-DE" sz="2000" dirty="0">
                <a:solidFill>
                  <a:schemeClr val="accent1"/>
                </a:solidFill>
              </a:rPr>
              <a:t>Fragen zum Studiengang</a:t>
            </a:r>
          </a:p>
          <a:p>
            <a:pPr marL="400050" indent="-400050">
              <a:buFont typeface="+mj-lt"/>
              <a:buAutoNum type="arabicPeriod"/>
            </a:pPr>
            <a:r>
              <a:rPr lang="de-DE" sz="2000" dirty="0">
                <a:solidFill>
                  <a:schemeClr val="accent1"/>
                </a:solidFill>
              </a:rPr>
              <a:t>Auslandsaufenthalte</a:t>
            </a:r>
          </a:p>
          <a:p>
            <a:pPr marL="400050" indent="-400050">
              <a:buFont typeface="+mj-lt"/>
              <a:buAutoNum type="arabicPeriod"/>
            </a:pPr>
            <a:r>
              <a:rPr lang="de-DE" sz="2000" dirty="0">
                <a:solidFill>
                  <a:schemeClr val="accent1"/>
                </a:solidFill>
              </a:rPr>
              <a:t>Studienfinanzierung</a:t>
            </a:r>
          </a:p>
          <a:p>
            <a:pPr marL="400050" indent="-400050">
              <a:buFont typeface="+mj-lt"/>
              <a:buAutoNum type="arabicPeriod"/>
            </a:pPr>
            <a:r>
              <a:rPr lang="de-DE" sz="2000" dirty="0">
                <a:solidFill>
                  <a:schemeClr val="accent1"/>
                </a:solidFill>
              </a:rPr>
              <a:t>Studienangebote und -bedingungen</a:t>
            </a:r>
          </a:p>
          <a:p>
            <a:pPr marL="400050" indent="-400050">
              <a:buFont typeface="+mj-lt"/>
              <a:buAutoNum type="arabicPeriod"/>
            </a:pPr>
            <a:r>
              <a:rPr lang="de-DE" sz="2000" dirty="0">
                <a:solidFill>
                  <a:schemeClr val="accent1"/>
                </a:solidFill>
              </a:rPr>
              <a:t>Praxis- und Berufsbezug</a:t>
            </a:r>
          </a:p>
          <a:p>
            <a:pPr marL="400050" indent="-400050">
              <a:buFont typeface="+mj-lt"/>
              <a:buAutoNum type="arabicPeriod"/>
            </a:pPr>
            <a:r>
              <a:rPr lang="de-DE" sz="20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Lehramt*</a:t>
            </a:r>
            <a:endParaRPr lang="de-DE" sz="20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 marL="400050" indent="-400050">
              <a:buFont typeface="+mj-lt"/>
              <a:buAutoNum type="arabicPeriod"/>
            </a:pPr>
            <a:r>
              <a:rPr lang="de-DE" sz="2000" dirty="0">
                <a:solidFill>
                  <a:schemeClr val="accent1"/>
                </a:solidFill>
              </a:rPr>
              <a:t>Kompetenzerwerb im Studium</a:t>
            </a:r>
          </a:p>
          <a:p>
            <a:pPr marL="400050" indent="-400050">
              <a:buFont typeface="+mj-lt"/>
              <a:buAutoNum type="arabicPeriod"/>
            </a:pPr>
            <a:r>
              <a:rPr lang="de-DE" sz="2000" dirty="0">
                <a:solidFill>
                  <a:schemeClr val="accent1"/>
                </a:solidFill>
              </a:rPr>
              <a:t>Nachhaltigkeit im Studium</a:t>
            </a:r>
          </a:p>
          <a:p>
            <a:pPr marL="400050" indent="-400050">
              <a:buFont typeface="+mj-lt"/>
              <a:buAutoNum type="arabicPeriod"/>
            </a:pPr>
            <a:r>
              <a:rPr lang="de-DE" sz="2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Weiteres </a:t>
            </a:r>
            <a:r>
              <a:rPr lang="de-DE" sz="20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Studium*</a:t>
            </a:r>
            <a:endParaRPr lang="de-DE" sz="20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 marL="400050" indent="-400050">
              <a:buFont typeface="+mj-lt"/>
              <a:buAutoNum type="arabicPeriod"/>
            </a:pPr>
            <a:r>
              <a:rPr lang="de-DE" sz="20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Referendariat*</a:t>
            </a:r>
            <a:endParaRPr lang="de-DE" sz="20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ADDB1810-0652-7EA0-AF21-FBE539E071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45135" y="1690688"/>
            <a:ext cx="5400000" cy="4319587"/>
          </a:xfrm>
        </p:spPr>
        <p:txBody>
          <a:bodyPr/>
          <a:lstStyle/>
          <a:p>
            <a:pPr marL="400050" indent="-400050">
              <a:buFont typeface="+mj-lt"/>
              <a:buAutoNum type="arabicPeriod" startAt="11"/>
            </a:pPr>
            <a:r>
              <a:rPr lang="de-DE" sz="2000" dirty="0" smtClean="0">
                <a:solidFill>
                  <a:schemeClr val="accent1"/>
                </a:solidFill>
              </a:rPr>
              <a:t>Derzeitige Beschäftigung</a:t>
            </a:r>
          </a:p>
          <a:p>
            <a:pPr marL="400050" indent="-400050">
              <a:buFont typeface="+mj-lt"/>
              <a:buAutoNum type="arabicPeriod" startAt="11"/>
            </a:pPr>
            <a:r>
              <a:rPr lang="de-DE" sz="2000" dirty="0" smtClean="0">
                <a:solidFill>
                  <a:schemeClr val="accent1"/>
                </a:solidFill>
              </a:rPr>
              <a:t>Kompetenzanforderungen </a:t>
            </a:r>
            <a:r>
              <a:rPr lang="de-DE" sz="2000" dirty="0">
                <a:solidFill>
                  <a:schemeClr val="accent1"/>
                </a:solidFill>
              </a:rPr>
              <a:t>im Beruf</a:t>
            </a:r>
          </a:p>
          <a:p>
            <a:pPr marL="400050" indent="-400050">
              <a:buFont typeface="+mj-lt"/>
              <a:buAutoNum type="arabicPeriod" startAt="11"/>
            </a:pPr>
            <a:r>
              <a:rPr lang="de-DE" sz="2000" dirty="0">
                <a:solidFill>
                  <a:schemeClr val="accent1"/>
                </a:solidFill>
              </a:rPr>
              <a:t>Passung zwischen Studium und Beruf</a:t>
            </a:r>
          </a:p>
          <a:p>
            <a:pPr marL="400050" indent="-400050">
              <a:buFont typeface="+mj-lt"/>
              <a:buAutoNum type="arabicPeriod" startAt="11"/>
            </a:pPr>
            <a:r>
              <a:rPr lang="de-DE" sz="2000" dirty="0">
                <a:solidFill>
                  <a:schemeClr val="accent1"/>
                </a:solidFill>
              </a:rPr>
              <a:t>Gesamtzufriedenheit</a:t>
            </a:r>
          </a:p>
          <a:p>
            <a:pPr marL="400050" indent="-400050">
              <a:buFont typeface="+mj-lt"/>
              <a:buAutoNum type="arabicPeriod" startAt="11"/>
            </a:pPr>
            <a:r>
              <a:rPr lang="de-DE" sz="2000" dirty="0">
                <a:solidFill>
                  <a:schemeClr val="accent1"/>
                </a:solidFill>
              </a:rPr>
              <a:t>Angaben zur Person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45135" y="6013841"/>
            <a:ext cx="7200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*Filterfragen</a:t>
            </a:r>
            <a:endParaRPr lang="de-DE" sz="1400" dirty="0"/>
          </a:p>
        </p:txBody>
      </p:sp>
      <p:sp>
        <p:nvSpPr>
          <p:cNvPr id="8" name="Abgerundetes Rechteck 7"/>
          <p:cNvSpPr/>
          <p:nvPr/>
        </p:nvSpPr>
        <p:spPr>
          <a:xfrm>
            <a:off x="5922818" y="3751118"/>
            <a:ext cx="5943600" cy="2570500"/>
          </a:xfrm>
          <a:prstGeom prst="roundRect">
            <a:avLst/>
          </a:prstGeom>
          <a:solidFill>
            <a:srgbClr val="FFED8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1200"/>
              </a:spcAft>
            </a:pPr>
            <a:endParaRPr lang="pt-BR" sz="1400" dirty="0" smtClean="0">
              <a:solidFill>
                <a:schemeClr val="accent1"/>
              </a:solidFill>
            </a:endParaRPr>
          </a:p>
          <a:p>
            <a:pPr>
              <a:spcAft>
                <a:spcPts val="1200"/>
              </a:spcAft>
            </a:pPr>
            <a:r>
              <a:rPr lang="pt-BR" sz="1400" dirty="0" smtClean="0">
                <a:solidFill>
                  <a:schemeClr val="accent1"/>
                </a:solidFill>
              </a:rPr>
              <a:t>Neue Themen: 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pt-BR" sz="1400" dirty="0" smtClean="0">
                <a:solidFill>
                  <a:schemeClr val="accent1"/>
                </a:solidFill>
              </a:rPr>
              <a:t>Digitales </a:t>
            </a:r>
            <a:r>
              <a:rPr lang="pt-BR" sz="1400" dirty="0">
                <a:solidFill>
                  <a:schemeClr val="accent1"/>
                </a:solidFill>
              </a:rPr>
              <a:t>Lernen, Digitale </a:t>
            </a:r>
            <a:r>
              <a:rPr lang="pt-BR" sz="1400" dirty="0" smtClean="0">
                <a:solidFill>
                  <a:schemeClr val="accent1"/>
                </a:solidFill>
              </a:rPr>
              <a:t>Klausuren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pt-BR" sz="1400" dirty="0" smtClean="0">
                <a:solidFill>
                  <a:schemeClr val="accent1"/>
                </a:solidFill>
              </a:rPr>
              <a:t>Auslandsaufenthalte</a:t>
            </a:r>
            <a:r>
              <a:rPr lang="pt-BR" sz="1400" dirty="0">
                <a:solidFill>
                  <a:schemeClr val="accent1"/>
                </a:solidFill>
              </a:rPr>
              <a:t>: Art von Auslandsaufenthalten, Nutzung von Förder- und </a:t>
            </a:r>
            <a:r>
              <a:rPr lang="pt-BR" sz="1400" dirty="0" smtClean="0">
                <a:solidFill>
                  <a:schemeClr val="accent1"/>
                </a:solidFill>
              </a:rPr>
              <a:t>Beratungsmöglichkeiten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pt-BR" sz="1400" dirty="0" smtClean="0">
                <a:solidFill>
                  <a:schemeClr val="accent1"/>
                </a:solidFill>
              </a:rPr>
              <a:t>Nachhaltigkeit </a:t>
            </a:r>
            <a:r>
              <a:rPr lang="pt-BR" sz="1400" dirty="0">
                <a:solidFill>
                  <a:schemeClr val="accent1"/>
                </a:solidFill>
              </a:rPr>
              <a:t>im Studium </a:t>
            </a:r>
            <a:endParaRPr lang="pt-BR" sz="1400" dirty="0" smtClean="0">
              <a:solidFill>
                <a:schemeClr val="accent1"/>
              </a:solidFill>
            </a:endParaRP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pt-BR" sz="1400" dirty="0" smtClean="0">
                <a:solidFill>
                  <a:schemeClr val="accent1"/>
                </a:solidFill>
              </a:rPr>
              <a:t>Kompetenzerwerb </a:t>
            </a:r>
            <a:r>
              <a:rPr lang="pt-BR" sz="1400" dirty="0">
                <a:solidFill>
                  <a:schemeClr val="accent1"/>
                </a:solidFill>
              </a:rPr>
              <a:t>im Studium (Diversität, eigene körperliche und mentale Gesundheit)</a:t>
            </a:r>
          </a:p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015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sind besonders positiv bewertete Punkte?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42914" y="1507116"/>
            <a:ext cx="11341099" cy="4319587"/>
          </a:xfrm>
        </p:spPr>
        <p:txBody>
          <a:bodyPr/>
          <a:lstStyle/>
          <a:p>
            <a:r>
              <a:rPr lang="de-DE" sz="2000" dirty="0">
                <a:solidFill>
                  <a:schemeClr val="tx1"/>
                </a:solidFill>
              </a:rPr>
              <a:t>Erwerb wissenschaftlicher Arbeitsweisen (5.6</a:t>
            </a:r>
            <a:r>
              <a:rPr lang="de-DE" sz="2000" dirty="0" smtClean="0">
                <a:solidFill>
                  <a:schemeClr val="tx1"/>
                </a:solidFill>
              </a:rPr>
              <a:t>)</a:t>
            </a:r>
          </a:p>
          <a:p>
            <a:endParaRPr lang="de-DE" sz="2000" dirty="0">
              <a:solidFill>
                <a:schemeClr val="tx1"/>
              </a:solidFill>
            </a:endParaRPr>
          </a:p>
          <a:p>
            <a:r>
              <a:rPr lang="de-DE" sz="2000" dirty="0" smtClean="0">
                <a:solidFill>
                  <a:schemeClr val="tx1"/>
                </a:solidFill>
              </a:rPr>
              <a:t>Fachliche </a:t>
            </a:r>
            <a:r>
              <a:rPr lang="de-DE" sz="2000" dirty="0">
                <a:solidFill>
                  <a:schemeClr val="tx1"/>
                </a:solidFill>
              </a:rPr>
              <a:t>Qualität der Lehre </a:t>
            </a:r>
            <a:r>
              <a:rPr lang="de-DE" sz="2000" dirty="0" smtClean="0">
                <a:solidFill>
                  <a:schemeClr val="tx1"/>
                </a:solidFill>
              </a:rPr>
              <a:t>(5.10)</a:t>
            </a:r>
          </a:p>
          <a:p>
            <a:pPr marL="0" indent="0">
              <a:buNone/>
            </a:pPr>
            <a:endParaRPr lang="de-DE" sz="2000" dirty="0">
              <a:solidFill>
                <a:schemeClr val="tx1"/>
              </a:solidFill>
            </a:endParaRPr>
          </a:p>
          <a:p>
            <a:r>
              <a:rPr lang="de-DE" sz="2000" dirty="0" smtClean="0">
                <a:solidFill>
                  <a:schemeClr val="tx1"/>
                </a:solidFill>
              </a:rPr>
              <a:t>Kontaktmöglichkeit </a:t>
            </a:r>
            <a:r>
              <a:rPr lang="de-DE" sz="2000" dirty="0">
                <a:solidFill>
                  <a:schemeClr val="tx1"/>
                </a:solidFill>
              </a:rPr>
              <a:t>zu Lehrenden (Zugänglichkeit und Unterstützung wird geschätzt) (5.12) </a:t>
            </a:r>
            <a:endParaRPr lang="de-DE" sz="2000" dirty="0" smtClean="0">
              <a:solidFill>
                <a:schemeClr val="tx1"/>
              </a:solidFill>
            </a:endParaRPr>
          </a:p>
          <a:p>
            <a:endParaRPr lang="de-DE" sz="2000" dirty="0">
              <a:solidFill>
                <a:schemeClr val="tx1"/>
              </a:solidFill>
            </a:endParaRPr>
          </a:p>
          <a:p>
            <a:r>
              <a:rPr lang="de-DE" sz="2000" dirty="0" smtClean="0">
                <a:solidFill>
                  <a:schemeClr val="tx1"/>
                </a:solidFill>
              </a:rPr>
              <a:t>Absolvent*innen fühlen </a:t>
            </a:r>
            <a:r>
              <a:rPr lang="de-DE" sz="2000" dirty="0">
                <a:solidFill>
                  <a:schemeClr val="tx1"/>
                </a:solidFill>
              </a:rPr>
              <a:t>sich motiviert durch Lehrende (5.25) </a:t>
            </a:r>
            <a:endParaRPr lang="de-DE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sz="2000" dirty="0">
              <a:solidFill>
                <a:schemeClr val="tx1"/>
              </a:solidFill>
            </a:endParaRPr>
          </a:p>
          <a:p>
            <a:r>
              <a:rPr lang="de-DE" sz="2000" dirty="0">
                <a:solidFill>
                  <a:schemeClr val="tx1"/>
                </a:solidFill>
              </a:rPr>
              <a:t>Attraktivität der </a:t>
            </a:r>
            <a:r>
              <a:rPr lang="de-DE" sz="2000" dirty="0" smtClean="0">
                <a:solidFill>
                  <a:schemeClr val="tx1"/>
                </a:solidFill>
              </a:rPr>
              <a:t>Stadt/Region (10.19)</a:t>
            </a:r>
          </a:p>
          <a:p>
            <a:endParaRPr lang="de-DE" sz="2000" dirty="0">
              <a:solidFill>
                <a:schemeClr val="tx1"/>
              </a:solidFill>
            </a:endParaRPr>
          </a:p>
          <a:p>
            <a:r>
              <a:rPr lang="de-DE" sz="2000" dirty="0" smtClean="0">
                <a:solidFill>
                  <a:schemeClr val="tx1"/>
                </a:solidFill>
              </a:rPr>
              <a:t>Allgemeine Zufriedenheit (15.1-4)</a:t>
            </a:r>
            <a:endParaRPr lang="de-DE" sz="2000" dirty="0">
              <a:solidFill>
                <a:schemeClr val="tx1"/>
              </a:solidFill>
            </a:endParaRP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27.05.2025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762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2913" y="365126"/>
            <a:ext cx="11184514" cy="791710"/>
          </a:xfrm>
        </p:spPr>
        <p:txBody>
          <a:bodyPr/>
          <a:lstStyle/>
          <a:p>
            <a:pPr lvl="1"/>
            <a:r>
              <a:rPr lang="de-DE" sz="2600" b="1" kern="1200" dirty="0" smtClean="0">
                <a:solidFill>
                  <a:srgbClr val="344A9A"/>
                </a:solidFill>
                <a:latin typeface="Arial" panose="020B0604020202020204"/>
                <a:ea typeface="+mj-ea"/>
                <a:cs typeface="+mj-cs"/>
              </a:rPr>
              <a:t>Zufriedenheit </a:t>
            </a:r>
            <a:r>
              <a:rPr lang="de-DE" sz="2600" b="1" kern="1200" dirty="0">
                <a:solidFill>
                  <a:srgbClr val="344A9A"/>
                </a:solidFill>
                <a:latin typeface="Arial" panose="020B0604020202020204"/>
                <a:ea typeface="+mj-ea"/>
                <a:cs typeface="+mj-cs"/>
              </a:rPr>
              <a:t>der </a:t>
            </a:r>
            <a:r>
              <a:rPr lang="de-DE" sz="2600" b="1" kern="1200" dirty="0" smtClean="0">
                <a:solidFill>
                  <a:srgbClr val="344A9A"/>
                </a:solidFill>
                <a:latin typeface="Arial" panose="020B0604020202020204"/>
                <a:ea typeface="+mj-ea"/>
                <a:cs typeface="+mj-cs"/>
              </a:rPr>
              <a:t>Absolvent*innen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27.05.2025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3683978" y="1168707"/>
            <a:ext cx="5634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2024/25 					2021/22</a:t>
            </a:r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1043" y="3385430"/>
            <a:ext cx="4544059" cy="733527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5277" y="4205297"/>
            <a:ext cx="4648849" cy="828791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25" y="1791916"/>
            <a:ext cx="3134162" cy="609685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9351" y="1689807"/>
            <a:ext cx="4372585" cy="752580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247" y="2693690"/>
            <a:ext cx="3124636" cy="57158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75035" y="2663468"/>
            <a:ext cx="4486901" cy="70494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31524" y="2621646"/>
            <a:ext cx="4715533" cy="704948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4581" y="3545993"/>
            <a:ext cx="2772162" cy="628738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35097" y="3453683"/>
            <a:ext cx="4496427" cy="743054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4207" y="4339326"/>
            <a:ext cx="2572109" cy="676369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48838" y="4306047"/>
            <a:ext cx="4629796" cy="714475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62301" y="1718844"/>
            <a:ext cx="4114800" cy="6858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18076" y="5139514"/>
            <a:ext cx="1143418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70% geben an, dass mit dem Studium an der </a:t>
            </a:r>
            <a:r>
              <a:rPr lang="de-DE" sz="2000" b="1" dirty="0" smtClean="0"/>
              <a:t>UFR (sehr) zufrieden</a:t>
            </a:r>
            <a:r>
              <a:rPr lang="de-DE" sz="2000" dirty="0" smtClean="0"/>
              <a:t> sind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Ähnliche </a:t>
            </a:r>
            <a:r>
              <a:rPr lang="de-DE" sz="2000" b="1" dirty="0" smtClean="0"/>
              <a:t>Zufriedenheit</a:t>
            </a:r>
            <a:r>
              <a:rPr lang="de-DE" sz="2000" dirty="0" smtClean="0"/>
              <a:t> zeigt sich bei der </a:t>
            </a:r>
            <a:r>
              <a:rPr lang="de-DE" sz="2000" b="1" dirty="0" smtClean="0"/>
              <a:t>Wahl desselben Studiengang und der UFR</a:t>
            </a:r>
            <a:r>
              <a:rPr lang="de-DE" sz="2000" dirty="0" smtClean="0"/>
              <a:t> generell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Nur 5% geben an, dass sie </a:t>
            </a:r>
            <a:r>
              <a:rPr lang="de-DE" sz="2000" b="1" dirty="0" smtClean="0"/>
              <a:t>nicht mehr studieren</a:t>
            </a:r>
            <a:r>
              <a:rPr lang="de-DE" sz="2000" dirty="0" smtClean="0"/>
              <a:t> würden</a:t>
            </a:r>
          </a:p>
          <a:p>
            <a:endParaRPr lang="de-DE" dirty="0"/>
          </a:p>
        </p:txBody>
      </p:sp>
      <p:sp>
        <p:nvSpPr>
          <p:cNvPr id="7" name="Ellipse 6"/>
          <p:cNvSpPr/>
          <p:nvPr/>
        </p:nvSpPr>
        <p:spPr>
          <a:xfrm>
            <a:off x="8541328" y="1631795"/>
            <a:ext cx="955963" cy="9043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/>
          <p:cNvSpPr/>
          <p:nvPr/>
        </p:nvSpPr>
        <p:spPr>
          <a:xfrm>
            <a:off x="3928710" y="1606558"/>
            <a:ext cx="955963" cy="9043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435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Diskussionspunkte </a:t>
            </a:r>
            <a:r>
              <a:rPr lang="de-DE" dirty="0"/>
              <a:t>(</a:t>
            </a:r>
            <a:r>
              <a:rPr lang="de-DE" dirty="0" smtClean="0"/>
              <a:t>Überblick)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42914" y="1184998"/>
            <a:ext cx="11341099" cy="4319587"/>
          </a:xfrm>
        </p:spPr>
        <p:txBody>
          <a:bodyPr/>
          <a:lstStyle/>
          <a:p>
            <a:r>
              <a:rPr lang="de-DE" sz="2000" dirty="0" smtClean="0">
                <a:solidFill>
                  <a:schemeClr val="tx1"/>
                </a:solidFill>
              </a:rPr>
              <a:t>Regelstudienzeit (2.21) / Auslandsaufenthalte (3.7-3.9)</a:t>
            </a:r>
            <a:endParaRPr lang="de-DE" sz="2000" dirty="0">
              <a:solidFill>
                <a:schemeClr val="tx1"/>
              </a:solidFill>
            </a:endParaRPr>
          </a:p>
          <a:p>
            <a:endParaRPr lang="de-DE" sz="2000" dirty="0" smtClean="0">
              <a:solidFill>
                <a:schemeClr val="tx1"/>
              </a:solidFill>
            </a:endParaRPr>
          </a:p>
          <a:p>
            <a:r>
              <a:rPr lang="de-DE" sz="2000" dirty="0" smtClean="0">
                <a:solidFill>
                  <a:schemeClr val="tx1"/>
                </a:solidFill>
              </a:rPr>
              <a:t>Lehramt (7.7-7.15)</a:t>
            </a:r>
          </a:p>
          <a:p>
            <a:pPr marL="0" indent="0">
              <a:buNone/>
            </a:pPr>
            <a:endParaRPr lang="de-DE" sz="2000" dirty="0">
              <a:solidFill>
                <a:schemeClr val="tx1"/>
              </a:solidFill>
            </a:endParaRPr>
          </a:p>
          <a:p>
            <a:r>
              <a:rPr lang="de-DE" sz="2000" dirty="0" smtClean="0">
                <a:solidFill>
                  <a:schemeClr val="tx1"/>
                </a:solidFill>
              </a:rPr>
              <a:t>Berufsbezug (6.5-6.7)</a:t>
            </a:r>
          </a:p>
          <a:p>
            <a:pPr marL="0" indent="0">
              <a:buNone/>
            </a:pPr>
            <a:endParaRPr lang="de-DE" sz="2000" dirty="0" smtClean="0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27.05.2025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514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2912" y="302779"/>
            <a:ext cx="11341100" cy="1325563"/>
          </a:xfrm>
        </p:spPr>
        <p:txBody>
          <a:bodyPr/>
          <a:lstStyle/>
          <a:p>
            <a:r>
              <a:rPr lang="de-DE" dirty="0" smtClean="0"/>
              <a:t>Regelstudienzeit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/>
            <a:endParaRPr lang="de-DE" dirty="0" smtClean="0"/>
          </a:p>
          <a:p>
            <a:pPr marL="285750" indent="-285750"/>
            <a:endParaRPr lang="de-DE" dirty="0"/>
          </a:p>
          <a:p>
            <a:pPr marL="285750" indent="-285750"/>
            <a:endParaRPr lang="de-DE" dirty="0" smtClean="0"/>
          </a:p>
          <a:p>
            <a:pPr marL="285750" indent="-285750"/>
            <a:endParaRPr lang="de-DE" dirty="0"/>
          </a:p>
          <a:p>
            <a:pPr marL="285750" indent="-285750"/>
            <a:endParaRPr lang="de-DE" dirty="0" smtClean="0"/>
          </a:p>
          <a:p>
            <a:pPr marL="285750" indent="-285750"/>
            <a:endParaRPr lang="de-DE" dirty="0" smtClean="0"/>
          </a:p>
          <a:p>
            <a:pPr marL="285750" indent="-285750"/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</a:pPr>
            <a:r>
              <a:rPr lang="de-DE" sz="2000" dirty="0" smtClean="0">
                <a:solidFill>
                  <a:srgbClr val="344A9A"/>
                </a:solidFill>
              </a:rPr>
              <a:t>Rund </a:t>
            </a:r>
            <a:r>
              <a:rPr lang="de-DE" sz="2000" dirty="0">
                <a:solidFill>
                  <a:srgbClr val="344A9A"/>
                </a:solidFill>
              </a:rPr>
              <a:t>ein Drittel der Befragten gibt </a:t>
            </a:r>
            <a:r>
              <a:rPr lang="de-DE" sz="2000" dirty="0" smtClean="0">
                <a:solidFill>
                  <a:srgbClr val="344A9A"/>
                </a:solidFill>
              </a:rPr>
              <a:t>24/25 an</a:t>
            </a:r>
            <a:r>
              <a:rPr lang="de-DE" sz="2000" dirty="0">
                <a:solidFill>
                  <a:srgbClr val="344A9A"/>
                </a:solidFill>
              </a:rPr>
              <a:t>, das Studium </a:t>
            </a:r>
            <a:r>
              <a:rPr lang="de-DE" sz="2000" b="1" dirty="0">
                <a:solidFill>
                  <a:srgbClr val="344A9A"/>
                </a:solidFill>
              </a:rPr>
              <a:t>in Regelstudienzeit</a:t>
            </a:r>
            <a:r>
              <a:rPr lang="de-DE" sz="2000" dirty="0">
                <a:solidFill>
                  <a:srgbClr val="344A9A"/>
                </a:solidFill>
              </a:rPr>
              <a:t> </a:t>
            </a:r>
            <a:r>
              <a:rPr lang="de-DE" sz="2000" b="1" dirty="0">
                <a:solidFill>
                  <a:srgbClr val="344A9A"/>
                </a:solidFill>
              </a:rPr>
              <a:t>abgeschlossen</a:t>
            </a:r>
            <a:r>
              <a:rPr lang="de-DE" sz="2000" dirty="0">
                <a:solidFill>
                  <a:srgbClr val="344A9A"/>
                </a:solidFill>
              </a:rPr>
              <a:t> zu haben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</a:pPr>
            <a:r>
              <a:rPr lang="de-DE" sz="2000" dirty="0">
                <a:solidFill>
                  <a:srgbClr val="344A9A"/>
                </a:solidFill>
              </a:rPr>
              <a:t>Zeitvergleich: Immer weniger </a:t>
            </a:r>
            <a:r>
              <a:rPr lang="de-DE" sz="2000" dirty="0" smtClean="0">
                <a:solidFill>
                  <a:srgbClr val="344A9A"/>
                </a:solidFill>
              </a:rPr>
              <a:t>Absolvent*innen </a:t>
            </a:r>
            <a:r>
              <a:rPr lang="de-DE" sz="2000" dirty="0">
                <a:solidFill>
                  <a:srgbClr val="344A9A"/>
                </a:solidFill>
              </a:rPr>
              <a:t>schließen ihr Studium in Regelstudienzeit ab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27.05.2025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7</a:t>
            </a:fld>
            <a:endParaRPr lang="de-DE" dirty="0"/>
          </a:p>
        </p:txBody>
      </p:sp>
      <p:graphicFrame>
        <p:nvGraphicFramePr>
          <p:cNvPr id="9" name="Diagramm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3467522"/>
              </p:ext>
            </p:extLst>
          </p:nvPr>
        </p:nvGraphicFramePr>
        <p:xfrm>
          <a:off x="2237862" y="945574"/>
          <a:ext cx="7550373" cy="4094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4905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Regelstudienzeit: Gründe (Mehrfachnennungen)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27.05.2025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797" y="1000085"/>
            <a:ext cx="7865919" cy="4308037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623455" y="5138561"/>
            <a:ext cx="108005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Hauptgründe für Überschreitung: Corona-Pandemie, Regelstudienzeit war nicht wichtig, hohe Anforderungen, Auslandsaufenthalt</a:t>
            </a:r>
            <a:endParaRPr lang="de-DE" sz="2000" dirty="0"/>
          </a:p>
        </p:txBody>
      </p:sp>
      <p:sp>
        <p:nvSpPr>
          <p:cNvPr id="8" name="Ellipse 7"/>
          <p:cNvSpPr/>
          <p:nvPr/>
        </p:nvSpPr>
        <p:spPr>
          <a:xfrm>
            <a:off x="1579417" y="4956464"/>
            <a:ext cx="966356" cy="1820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1579418" y="3782961"/>
            <a:ext cx="2682866" cy="2483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1579416" y="2169693"/>
            <a:ext cx="1842209" cy="3311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1579417" y="4058547"/>
            <a:ext cx="1091047" cy="1836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2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Regelstudienzeit: </a:t>
            </a:r>
            <a:r>
              <a:rPr lang="de-DE" dirty="0"/>
              <a:t>Gründe im Zeitvergleich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27.05.2025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Befragung der Absolvent*innen 2024/25 |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9</a:t>
            </a:fld>
            <a:endParaRPr lang="de-DE" dirty="0"/>
          </a:p>
        </p:txBody>
      </p:sp>
      <p:graphicFrame>
        <p:nvGraphicFramePr>
          <p:cNvPr id="14" name="Diagramm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6694348"/>
              </p:ext>
            </p:extLst>
          </p:nvPr>
        </p:nvGraphicFramePr>
        <p:xfrm>
          <a:off x="602673" y="1392383"/>
          <a:ext cx="6535881" cy="4561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7267648" y="1784206"/>
            <a:ext cx="4516363" cy="3516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6000" lvl="0" indent="-216000">
              <a:lnSpc>
                <a:spcPts val="28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344A9A"/>
                </a:solidFill>
              </a:rPr>
              <a:t>Wahrgenommene Anforderungen im Studium steigen</a:t>
            </a:r>
          </a:p>
          <a:p>
            <a:pPr marL="216000" lvl="0" indent="-216000">
              <a:lnSpc>
                <a:spcPts val="28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344A9A"/>
                </a:solidFill>
              </a:rPr>
              <a:t>Wichtigkeit des Abschlusses in Regelstudienzeit sinkt</a:t>
            </a:r>
          </a:p>
          <a:p>
            <a:pPr marL="216000" lvl="0" indent="-216000">
              <a:lnSpc>
                <a:spcPts val="28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344A9A"/>
                </a:solidFill>
              </a:rPr>
              <a:t>Verlängerung des Studiums durch Auslandsaufenthalte bis 24/25 konstant, dann weniger (Corona-Effekt) </a:t>
            </a:r>
          </a:p>
          <a:p>
            <a:pPr marL="216000" lvl="0" indent="-216000">
              <a:lnSpc>
                <a:spcPts val="28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344A9A"/>
                </a:solidFill>
              </a:rPr>
              <a:t>Corona kommt hinzu </a:t>
            </a:r>
          </a:p>
        </p:txBody>
      </p:sp>
    </p:spTree>
    <p:extLst>
      <p:ext uri="{BB962C8B-B14F-4D97-AF65-F5344CB8AC3E}">
        <p14:creationId xmlns:p14="http://schemas.microsoft.com/office/powerpoint/2010/main" val="183205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FR - Präsentieren">
  <a:themeElements>
    <a:clrScheme name="Benutzerdefiniert 10">
      <a:dk1>
        <a:srgbClr val="FFFFFF"/>
      </a:dk1>
      <a:lt1>
        <a:srgbClr val="344A9A"/>
      </a:lt1>
      <a:dk2>
        <a:srgbClr val="FFFFFF"/>
      </a:dk2>
      <a:lt2>
        <a:srgbClr val="000000"/>
      </a:lt2>
      <a:accent1>
        <a:srgbClr val="344A9A"/>
      </a:accent1>
      <a:accent2>
        <a:srgbClr val="FFE863"/>
      </a:accent2>
      <a:accent3>
        <a:srgbClr val="8F6B30"/>
      </a:accent3>
      <a:accent4>
        <a:srgbClr val="F5C2ED"/>
      </a:accent4>
      <a:accent5>
        <a:srgbClr val="000149"/>
      </a:accent5>
      <a:accent6>
        <a:srgbClr val="00997D"/>
      </a:accent6>
      <a:hlink>
        <a:srgbClr val="768AD0"/>
      </a:hlink>
      <a:folHlink>
        <a:srgbClr val="768AD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Schwarz">
      <a:srgbClr val="000000"/>
    </a:custClr>
    <a:custClr name="Weiß">
      <a:srgbClr val="FFFFFF"/>
    </a:custClr>
    <a:custClr name="Beige">
      <a:srgbClr val="F6F1E3"/>
    </a:custClr>
    <a:custClr name="Beige 50%">
      <a:srgbClr val="FBF8F1"/>
    </a:custClr>
  </a:custClrLst>
  <a:extLst>
    <a:ext uri="{05A4C25C-085E-4340-85A3-A5531E510DB2}">
      <thm15:themeFamily xmlns:thm15="http://schemas.microsoft.com/office/thememl/2012/main" name="Präsentation1" id="{A657D6C9-3EF2-488C-A6BB-4EC9088CCE2A}" vid="{773B6DDC-FDB5-43B8-B1AB-D616EC9C846D}"/>
    </a:ext>
  </a:extLst>
</a:theme>
</file>

<file path=ppt/theme/theme2.xml><?xml version="1.0" encoding="utf-8"?>
<a:theme xmlns:a="http://schemas.openxmlformats.org/drawingml/2006/main" name="UFR - Drucken">
  <a:themeElements>
    <a:clrScheme name="Universität Freiburg - Drucken">
      <a:dk1>
        <a:srgbClr val="344A9A"/>
      </a:dk1>
      <a:lt1>
        <a:srgbClr val="FFFFFF"/>
      </a:lt1>
      <a:dk2>
        <a:srgbClr val="000000"/>
      </a:dk2>
      <a:lt2>
        <a:srgbClr val="FFFFFF"/>
      </a:lt2>
      <a:accent1>
        <a:srgbClr val="344A9A"/>
      </a:accent1>
      <a:accent2>
        <a:srgbClr val="FFE863"/>
      </a:accent2>
      <a:accent3>
        <a:srgbClr val="8F6B30"/>
      </a:accent3>
      <a:accent4>
        <a:srgbClr val="F5C2ED"/>
      </a:accent4>
      <a:accent5>
        <a:srgbClr val="000149"/>
      </a:accent5>
      <a:accent6>
        <a:srgbClr val="00997D"/>
      </a:accent6>
      <a:hlink>
        <a:srgbClr val="C5D200"/>
      </a:hlink>
      <a:folHlink>
        <a:srgbClr val="F498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Schwarz">
      <a:srgbClr val="000000"/>
    </a:custClr>
    <a:custClr name="Weiß">
      <a:srgbClr val="FFFFFF"/>
    </a:custClr>
    <a:custClr name="Beige">
      <a:srgbClr val="F6F1E3"/>
    </a:custClr>
    <a:custClr name="Beige 50%">
      <a:srgbClr val="FBF8F1"/>
    </a:custClr>
  </a:custClrLst>
  <a:extLst>
    <a:ext uri="{05A4C25C-085E-4340-85A3-A5531E510DB2}">
      <thm15:themeFamily xmlns:thm15="http://schemas.microsoft.com/office/thememl/2012/main" name="Präsentation1" id="{A657D6C9-3EF2-488C-A6BB-4EC9088CCE2A}" vid="{84E3E384-5398-4AF6-ADFC-9083657F4F26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DC5FCF2116514DA17BF8BD3359873C" ma:contentTypeVersion="2" ma:contentTypeDescription="Ein neues Dokument erstellen." ma:contentTypeScope="" ma:versionID="e71ec7c69b212e196e24821d9335343f">
  <xsd:schema xmlns:xsd="http://www.w3.org/2001/XMLSchema" xmlns:xs="http://www.w3.org/2001/XMLSchema" xmlns:p="http://schemas.microsoft.com/office/2006/metadata/properties" xmlns:ns2="8386ef20-d48f-42c3-b571-76391fb2a033" targetNamespace="http://schemas.microsoft.com/office/2006/metadata/properties" ma:root="true" ma:fieldsID="316f2d5ff9c3c516499c860a4662e73a" ns2:_="">
    <xsd:import namespace="8386ef20-d48f-42c3-b571-76391fb2a03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86ef20-d48f-42c3-b571-76391fb2a0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98D029-2EF6-4DD5-A998-A722D97A17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86ef20-d48f-42c3-b571-76391fb2a0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2F774AB-2416-4376-A9AC-0C768065F8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praesentation</Template>
  <TotalTime>0</TotalTime>
  <Words>846</Words>
  <Application>Microsoft Office PowerPoint</Application>
  <PresentationFormat>Breitbild</PresentationFormat>
  <Paragraphs>190</Paragraphs>
  <Slides>15</Slides>
  <Notes>15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20" baseType="lpstr">
      <vt:lpstr>Arial</vt:lpstr>
      <vt:lpstr>Calibri</vt:lpstr>
      <vt:lpstr>Wingdings</vt:lpstr>
      <vt:lpstr>UFR - Präsentieren</vt:lpstr>
      <vt:lpstr>UFR - Drucken</vt:lpstr>
      <vt:lpstr> Befragung der Absolvent*innen 2024/2025 - ausgewählte Ergebnisse - </vt:lpstr>
      <vt:lpstr>Eckdaten zur Befragung der Absolvent*innen</vt:lpstr>
      <vt:lpstr>Fragegruppen im Fragebogen</vt:lpstr>
      <vt:lpstr>Was sind besonders positiv bewertete Punkte?</vt:lpstr>
      <vt:lpstr>Zufriedenheit der Absolvent*innen</vt:lpstr>
      <vt:lpstr>Diskussionspunkte (Überblick) </vt:lpstr>
      <vt:lpstr>Regelstudienzeit</vt:lpstr>
      <vt:lpstr>Regelstudienzeit: Gründe (Mehrfachnennungen)</vt:lpstr>
      <vt:lpstr>Regelstudienzeit: Gründe im Zeitvergleich</vt:lpstr>
      <vt:lpstr>Regelstudienzeit: Auslandsaufenthalte</vt:lpstr>
      <vt:lpstr>Lehramt (M.Ed.)</vt:lpstr>
      <vt:lpstr>Lehramt</vt:lpstr>
      <vt:lpstr>Berufsbezug</vt:lpstr>
      <vt:lpstr>Ausblick &amp; Fragen </vt:lpstr>
      <vt:lpstr>Kontakt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Befragung der Absolvent*innen</dc:title>
  <dc:creator>Sutter, Yannick</dc:creator>
  <dc:description/>
  <cp:lastModifiedBy>Schneijderberg, Katharina</cp:lastModifiedBy>
  <cp:revision>390</cp:revision>
  <cp:lastPrinted>2025-04-30T10:19:23Z</cp:lastPrinted>
  <dcterms:created xsi:type="dcterms:W3CDTF">2024-11-26T08:54:08Z</dcterms:created>
  <dcterms:modified xsi:type="dcterms:W3CDTF">2025-05-19T10:15:02Z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1.0.0</vt:lpwstr>
  </property>
  <property fmtid="{D5CDD505-2E9C-101B-9397-08002B2CF9AE}" pid="3" name="Build">
    <vt:lpwstr>001-005</vt:lpwstr>
  </property>
  <property fmtid="{D5CDD505-2E9C-101B-9397-08002B2CF9AE}" pid="4" name="Stand">
    <vt:lpwstr>22.02.2023</vt:lpwstr>
  </property>
  <property fmtid="{D5CDD505-2E9C-101B-9397-08002B2CF9AE}" pid="5" name="Erstellt von">
    <vt:lpwstr>office network</vt:lpwstr>
  </property>
  <property fmtid="{D5CDD505-2E9C-101B-9397-08002B2CF9AE}" pid="6" name="Autor">
    <vt:lpwstr>Martin Liepert</vt:lpwstr>
  </property>
</Properties>
</file>